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256" r:id="rId2"/>
    <p:sldId id="262" r:id="rId3"/>
    <p:sldId id="295" r:id="rId4"/>
    <p:sldId id="257" r:id="rId5"/>
    <p:sldId id="259" r:id="rId6"/>
    <p:sldId id="261" r:id="rId7"/>
    <p:sldId id="279" r:id="rId8"/>
    <p:sldId id="280" r:id="rId9"/>
    <p:sldId id="285" r:id="rId10"/>
    <p:sldId id="286" r:id="rId11"/>
    <p:sldId id="283" r:id="rId12"/>
    <p:sldId id="293" r:id="rId13"/>
    <p:sldId id="264" r:id="rId14"/>
    <p:sldId id="288" r:id="rId15"/>
    <p:sldId id="291" r:id="rId16"/>
    <p:sldId id="290" r:id="rId17"/>
    <p:sldId id="281" r:id="rId18"/>
    <p:sldId id="265" r:id="rId19"/>
    <p:sldId id="292" r:id="rId20"/>
    <p:sldId id="266" r:id="rId21"/>
    <p:sldId id="267" r:id="rId22"/>
    <p:sldId id="269" r:id="rId23"/>
    <p:sldId id="268" r:id="rId24"/>
    <p:sldId id="270" r:id="rId25"/>
    <p:sldId id="272" r:id="rId26"/>
    <p:sldId id="282" r:id="rId27"/>
    <p:sldId id="274" r:id="rId28"/>
    <p:sldId id="275" r:id="rId29"/>
    <p:sldId id="271" r:id="rId30"/>
    <p:sldId id="277" r:id="rId31"/>
    <p:sldId id="278" r:id="rId32"/>
    <p:sldId id="294"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8932" autoAdjust="0"/>
  </p:normalViewPr>
  <p:slideViewPr>
    <p:cSldViewPr>
      <p:cViewPr>
        <p:scale>
          <a:sx n="98" d="100"/>
          <a:sy n="98" d="100"/>
        </p:scale>
        <p:origin x="-1164" y="-7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1A8548F-5865-4241-8B98-FED41102E2C4}" type="datetimeFigureOut">
              <a:rPr lang="en-US" smtClean="0"/>
              <a:t>1/17/2024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EB986E2-7F24-43A8-ABEC-3A9ED9ADC078}" type="slidenum">
              <a:rPr lang="en-US" smtClean="0"/>
              <a:t>‹#›</a:t>
            </a:fld>
            <a:endParaRPr lang="en-US"/>
          </a:p>
        </p:txBody>
      </p:sp>
    </p:spTree>
    <p:extLst>
      <p:ext uri="{BB962C8B-B14F-4D97-AF65-F5344CB8AC3E}">
        <p14:creationId xmlns:p14="http://schemas.microsoft.com/office/powerpoint/2010/main" val="500440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smtClean="0"/>
              <a:t>Click to edit Master title style</a:t>
            </a:r>
            <a:endParaRPr kumimoji="0"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1C821E2A-1945-4874-BCC7-AA9343BD70EA}" type="datetime1">
              <a:rPr lang="en-US" smtClean="0"/>
              <a:t>1/17/2024</a:t>
            </a:fld>
            <a:endParaRPr lang="en-US"/>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US"/>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87BB9D3B-A09B-4B15-A177-E92F66B13FC4}"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6CFD3A5-6751-4662-B42B-316C8FD772C1}" type="datetime1">
              <a:rPr lang="en-US" smtClean="0"/>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BB9D3B-A09B-4B15-A177-E92F66B13FC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8CF9FD06-0C67-44F0-A12E-0DA08C1C8825}" type="datetime1">
              <a:rPr lang="en-US" smtClean="0"/>
              <a:t>1/17/2024</a:t>
            </a:fld>
            <a:endParaRPr lang="en-US"/>
          </a:p>
        </p:txBody>
      </p:sp>
      <p:sp>
        <p:nvSpPr>
          <p:cNvPr id="5" name="Footer Placeholder 4"/>
          <p:cNvSpPr>
            <a:spLocks noGrp="1"/>
          </p:cNvSpPr>
          <p:nvPr>
            <p:ph type="ftr" sz="quarter" idx="11"/>
          </p:nvPr>
        </p:nvSpPr>
        <p:spPr>
          <a:xfrm>
            <a:off x="457201" y="6248207"/>
            <a:ext cx="5573483" cy="365125"/>
          </a:xfrm>
        </p:spPr>
        <p:txBody>
          <a:bodyPr/>
          <a:lstStyle/>
          <a:p>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87BB9D3B-A09B-4B15-A177-E92F66B13FC4}"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6BED114F-0326-419D-BBA9-61198DB65573}" type="datetime1">
              <a:rPr lang="en-US" smtClean="0"/>
              <a:t>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87BB9D3B-A09B-4B15-A177-E92F66B13FC4}" type="slidenum">
              <a:rPr lang="en-US" smtClean="0"/>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p>
            <a:fld id="{EDE273C8-A275-4EDC-B983-6D445D169DC3}" type="datetime1">
              <a:rPr lang="en-US" smtClean="0"/>
              <a:t>1/17/2024</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87BB9D3B-A09B-4B15-A177-E92F66B13FC4}" type="slidenum">
              <a:rPr lang="en-US" smtClean="0"/>
              <a:t>‹#›</a:t>
            </a:fld>
            <a:endParaRPr lang="en-US"/>
          </a:p>
        </p:txBody>
      </p:sp>
      <p:sp>
        <p:nvSpPr>
          <p:cNvPr id="14" name="Footer Placeholder 13"/>
          <p:cNvSpPr>
            <a:spLocks noGrp="1"/>
          </p:cNvSpPr>
          <p:nvPr>
            <p:ph type="ftr" sz="quarter" idx="12"/>
          </p:nvPr>
        </p:nvSpPr>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Date Placeholder 7"/>
          <p:cNvSpPr>
            <a:spLocks noGrp="1"/>
          </p:cNvSpPr>
          <p:nvPr>
            <p:ph type="dt" sz="half" idx="15"/>
          </p:nvPr>
        </p:nvSpPr>
        <p:spPr/>
        <p:txBody>
          <a:bodyPr rtlCol="0"/>
          <a:lstStyle/>
          <a:p>
            <a:fld id="{78BEF9B0-B83D-4875-AD66-DE4FC6365896}" type="datetime1">
              <a:rPr lang="en-US" smtClean="0"/>
              <a:t>1/17/2024</a:t>
            </a:fld>
            <a:endParaRPr lang="en-US"/>
          </a:p>
        </p:txBody>
      </p:sp>
      <p:sp>
        <p:nvSpPr>
          <p:cNvPr id="10" name="Slide Number Placeholder 9"/>
          <p:cNvSpPr>
            <a:spLocks noGrp="1"/>
          </p:cNvSpPr>
          <p:nvPr>
            <p:ph type="sldNum" sz="quarter" idx="16"/>
          </p:nvPr>
        </p:nvSpPr>
        <p:spPr/>
        <p:txBody>
          <a:bodyPr rtlCol="0"/>
          <a:lstStyle/>
          <a:p>
            <a:fld id="{87BB9D3B-A09B-4B15-A177-E92F66B13FC4}" type="slidenum">
              <a:rPr lang="en-US" smtClean="0"/>
              <a:t>‹#›</a:t>
            </a:fld>
            <a:endParaRPr lang="en-US"/>
          </a:p>
        </p:txBody>
      </p:sp>
      <p:sp>
        <p:nvSpPr>
          <p:cNvPr id="12" name="Footer Placeholder 11"/>
          <p:cNvSpPr>
            <a:spLocks noGrp="1"/>
          </p:cNvSpPr>
          <p:nvPr>
            <p:ph type="ftr" sz="quarter" idx="17"/>
          </p:nvPr>
        </p:nvSpPr>
        <p:spPr/>
        <p:txBody>
          <a:bodyPr rtlCol="0"/>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smtClean="0"/>
              <a:t>Click to edit Master title style</a:t>
            </a:r>
            <a:endParaRPr kumimoji="0" lang="en-US"/>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5"/>
          </p:nvPr>
        </p:nvSpPr>
        <p:spPr/>
        <p:txBody>
          <a:bodyPr rtlCol="0"/>
          <a:lstStyle/>
          <a:p>
            <a:fld id="{4E0F8559-B87D-4A69-B0C9-5306E7CDD9BE}" type="datetime1">
              <a:rPr lang="en-US" smtClean="0"/>
              <a:t>1/17/2024</a:t>
            </a:fld>
            <a:endParaRPr lang="en-US"/>
          </a:p>
        </p:txBody>
      </p:sp>
      <p:sp>
        <p:nvSpPr>
          <p:cNvPr id="12" name="Slide Number Placeholder 11"/>
          <p:cNvSpPr>
            <a:spLocks noGrp="1"/>
          </p:cNvSpPr>
          <p:nvPr>
            <p:ph type="sldNum" sz="quarter" idx="16"/>
          </p:nvPr>
        </p:nvSpPr>
        <p:spPr/>
        <p:txBody>
          <a:bodyPr rtlCol="0"/>
          <a:lstStyle/>
          <a:p>
            <a:fld id="{87BB9D3B-A09B-4B15-A177-E92F66B13FC4}" type="slidenum">
              <a:rPr lang="en-US" smtClean="0"/>
              <a:t>‹#›</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52E16A06-675A-445E-8F92-ED8071D0402A}" type="datetime1">
              <a:rPr lang="en-US" smtClean="0"/>
              <a:t>1/17/2024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87BB9D3B-A09B-4B15-A177-E92F66B13FC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5F9F19-7701-42BE-9FB3-D7CAD618FDA8}" type="datetime1">
              <a:rPr lang="en-US" smtClean="0"/>
              <a:t>1/17/2024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87BB9D3B-A09B-4B15-A177-E92F66B13FC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020A0CB0-D688-4F00-94DC-53AA9AE6B39F}" type="datetime1">
              <a:rPr lang="en-US" smtClean="0"/>
              <a:t>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87BB9D3B-A09B-4B15-A177-E92F66B13FC4}" type="slidenum">
              <a:rPr lang="en-US" smtClean="0"/>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smtClean="0"/>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fld id="{1E84407B-446C-47B8-893D-D9AD8CE5F580}" type="datetime1">
              <a:rPr lang="en-US" smtClean="0"/>
              <a:t>1/17/2024</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87BB9D3B-A09B-4B15-A177-E92F66B13FC4}" type="slidenum">
              <a:rPr lang="en-US" smtClean="0"/>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smtClean="0"/>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986FD749-80F3-468C-8B2A-A049F6B530EA}" type="datetime1">
              <a:rPr lang="en-US" smtClean="0"/>
              <a:t>1/17/2024</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87BB9D3B-A09B-4B15-A177-E92F66B13FC4}"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towardsdatascience.com/lets-code-a-neural-network-in-plain-numpy-ae7e74410795"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5000" y="1752600"/>
            <a:ext cx="6477000" cy="1828800"/>
          </a:xfrm>
        </p:spPr>
        <p:txBody>
          <a:bodyPr>
            <a:normAutofit/>
          </a:bodyPr>
          <a:lstStyle/>
          <a:p>
            <a:r>
              <a:rPr lang="en-US" dirty="0" smtClean="0"/>
              <a:t>Introduction to </a:t>
            </a:r>
            <a:br>
              <a:rPr lang="en-US" dirty="0" smtClean="0"/>
            </a:br>
            <a:r>
              <a:rPr lang="en-US" dirty="0" smtClean="0"/>
              <a:t>Neural Network</a:t>
            </a:r>
            <a:endParaRPr lang="en-US" dirty="0"/>
          </a:p>
        </p:txBody>
      </p:sp>
      <p:sp>
        <p:nvSpPr>
          <p:cNvPr id="3" name="Subtitle 2"/>
          <p:cNvSpPr>
            <a:spLocks noGrp="1"/>
          </p:cNvSpPr>
          <p:nvPr>
            <p:ph type="subTitle" idx="1"/>
          </p:nvPr>
        </p:nvSpPr>
        <p:spPr/>
        <p:txBody>
          <a:bodyPr>
            <a:normAutofit fontScale="77500" lnSpcReduction="20000"/>
          </a:bodyPr>
          <a:lstStyle/>
          <a:p>
            <a:r>
              <a:rPr lang="en-US" dirty="0" smtClean="0"/>
              <a:t>Presenter: Dr. </a:t>
            </a:r>
            <a:r>
              <a:rPr lang="en-US" dirty="0" err="1" smtClean="0"/>
              <a:t>Umarani</a:t>
            </a:r>
            <a:r>
              <a:rPr lang="en-US" dirty="0" smtClean="0"/>
              <a:t> </a:t>
            </a:r>
            <a:r>
              <a:rPr lang="en-US" dirty="0" err="1" smtClean="0"/>
              <a:t>Jayaraman</a:t>
            </a:r>
            <a:r>
              <a:rPr lang="en-US" dirty="0" smtClean="0"/>
              <a:t>, IIITDM </a:t>
            </a:r>
            <a:r>
              <a:rPr lang="en-US" dirty="0" err="1" smtClean="0"/>
              <a:t>Kancheepuram</a:t>
            </a:r>
            <a:r>
              <a:rPr lang="en-US" dirty="0" smtClean="0"/>
              <a:t> </a:t>
            </a:r>
          </a:p>
          <a:p>
            <a:r>
              <a:rPr lang="en-US" dirty="0" smtClean="0"/>
              <a:t>18</a:t>
            </a:r>
            <a:r>
              <a:rPr lang="en-US" baseline="30000" dirty="0" smtClean="0"/>
              <a:t>th</a:t>
            </a:r>
            <a:r>
              <a:rPr lang="en-US" dirty="0" smtClean="0"/>
              <a:t> Aug 2021</a:t>
            </a:r>
            <a:endParaRPr lang="en-US" dirty="0"/>
          </a:p>
        </p:txBody>
      </p:sp>
      <p:sp>
        <p:nvSpPr>
          <p:cNvPr id="4" name="Slide Number Placeholder 3"/>
          <p:cNvSpPr>
            <a:spLocks noGrp="1"/>
          </p:cNvSpPr>
          <p:nvPr>
            <p:ph type="sldNum" sz="quarter" idx="12"/>
          </p:nvPr>
        </p:nvSpPr>
        <p:spPr/>
        <p:txBody>
          <a:bodyPr/>
          <a:lstStyle/>
          <a:p>
            <a:fld id="{87BB9D3B-A09B-4B15-A177-E92F66B13FC4}" type="slidenum">
              <a:rPr lang="en-US" smtClean="0"/>
              <a:t>1</a:t>
            </a:fld>
            <a:endParaRPr lang="en-US"/>
          </a:p>
        </p:txBody>
      </p:sp>
    </p:spTree>
    <p:extLst>
      <p:ext uri="{BB962C8B-B14F-4D97-AF65-F5344CB8AC3E}">
        <p14:creationId xmlns:p14="http://schemas.microsoft.com/office/powerpoint/2010/main" val="28939521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neural networks </a:t>
            </a:r>
            <a:r>
              <a:rPr lang="en-US" dirty="0" smtClean="0"/>
              <a:t>have?</a:t>
            </a:r>
            <a:endParaRPr lang="en-US" dirty="0"/>
          </a:p>
        </p:txBody>
      </p:sp>
      <p:grpSp>
        <p:nvGrpSpPr>
          <p:cNvPr id="93" name="Group 92"/>
          <p:cNvGrpSpPr/>
          <p:nvPr/>
        </p:nvGrpSpPr>
        <p:grpSpPr>
          <a:xfrm>
            <a:off x="1447800" y="2286000"/>
            <a:ext cx="2667000" cy="3722132"/>
            <a:chOff x="1447800" y="2286000"/>
            <a:chExt cx="2667000" cy="3722132"/>
          </a:xfrm>
        </p:grpSpPr>
        <p:sp>
          <p:nvSpPr>
            <p:cNvPr id="4" name="Rounded Rectangle 3"/>
            <p:cNvSpPr/>
            <p:nvPr/>
          </p:nvSpPr>
          <p:spPr>
            <a:xfrm>
              <a:off x="1981200" y="2514600"/>
              <a:ext cx="16002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1752600" y="3429000"/>
              <a:ext cx="20574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p:cNvSpPr/>
            <p:nvPr/>
          </p:nvSpPr>
          <p:spPr>
            <a:xfrm>
              <a:off x="1447800" y="4572000"/>
              <a:ext cx="26670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p:nvPr/>
          </p:nvSpPr>
          <p:spPr>
            <a:xfrm flipH="1" flipV="1">
              <a:off x="2301240" y="2676728"/>
              <a:ext cx="6096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flipH="1" flipV="1">
              <a:off x="2834640" y="2667000"/>
              <a:ext cx="6096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flipH="1" flipV="1">
              <a:off x="3276600" y="2667000"/>
              <a:ext cx="6096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1981200" y="3561944"/>
              <a:ext cx="1600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981200" y="3790544"/>
              <a:ext cx="1600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981200" y="4019144"/>
              <a:ext cx="1600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flipH="1" flipV="1">
              <a:off x="1752600" y="4800600"/>
              <a:ext cx="6096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flipH="1" flipV="1">
              <a:off x="2133600" y="4800600"/>
              <a:ext cx="6096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flipH="1" flipV="1">
              <a:off x="2514600" y="4800600"/>
              <a:ext cx="6096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flipH="1" flipV="1">
              <a:off x="2910840" y="4800600"/>
              <a:ext cx="6096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flipH="1" flipV="1">
              <a:off x="3733800" y="4800600"/>
              <a:ext cx="6096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flipH="1" flipV="1">
              <a:off x="3368040" y="4800600"/>
              <a:ext cx="6096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flipH="1" flipV="1">
              <a:off x="2667000" y="3962400"/>
              <a:ext cx="6096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p:cNvCxnSpPr/>
            <p:nvPr/>
          </p:nvCxnSpPr>
          <p:spPr>
            <a:xfrm flipV="1">
              <a:off x="1794104" y="4027441"/>
              <a:ext cx="862367" cy="8112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23" idx="0"/>
              <a:endCxn id="29" idx="1"/>
            </p:cNvCxnSpPr>
            <p:nvPr/>
          </p:nvCxnSpPr>
          <p:spPr>
            <a:xfrm flipV="1">
              <a:off x="2164080" y="4027441"/>
              <a:ext cx="554953" cy="8493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4" idx="7"/>
              <a:endCxn id="29" idx="7"/>
            </p:cNvCxnSpPr>
            <p:nvPr/>
          </p:nvCxnSpPr>
          <p:spPr>
            <a:xfrm flipV="1">
              <a:off x="2523527" y="4027441"/>
              <a:ext cx="152400" cy="838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25" idx="7"/>
              <a:endCxn id="29" idx="7"/>
            </p:cNvCxnSpPr>
            <p:nvPr/>
          </p:nvCxnSpPr>
          <p:spPr>
            <a:xfrm flipH="1" flipV="1">
              <a:off x="2675927" y="4027441"/>
              <a:ext cx="243840" cy="838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7" idx="7"/>
              <a:endCxn id="29" idx="2"/>
            </p:cNvCxnSpPr>
            <p:nvPr/>
          </p:nvCxnSpPr>
          <p:spPr>
            <a:xfrm flipH="1" flipV="1">
              <a:off x="2727960" y="4000500"/>
              <a:ext cx="649007" cy="8651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26" idx="2"/>
              <a:endCxn id="29" idx="1"/>
            </p:cNvCxnSpPr>
            <p:nvPr/>
          </p:nvCxnSpPr>
          <p:spPr>
            <a:xfrm flipH="1" flipV="1">
              <a:off x="2719033" y="4027441"/>
              <a:ext cx="1075727" cy="8112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7" idx="0"/>
            </p:cNvCxnSpPr>
            <p:nvPr/>
          </p:nvCxnSpPr>
          <p:spPr>
            <a:xfrm flipV="1">
              <a:off x="2331720" y="2286000"/>
              <a:ext cx="0" cy="46692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2838856" y="2286000"/>
              <a:ext cx="0" cy="46692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3296056" y="2286000"/>
              <a:ext cx="0" cy="46692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V="1">
              <a:off x="1774648" y="4876800"/>
              <a:ext cx="0" cy="6858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1676400" y="5638800"/>
              <a:ext cx="457200" cy="369332"/>
            </a:xfrm>
            <a:prstGeom prst="rect">
              <a:avLst/>
            </a:prstGeom>
            <a:noFill/>
          </p:spPr>
          <p:txBody>
            <a:bodyPr wrap="square" rtlCol="0">
              <a:spAutoFit/>
            </a:bodyPr>
            <a:lstStyle/>
            <a:p>
              <a:r>
                <a:rPr lang="en-US" dirty="0" smtClean="0">
                  <a:solidFill>
                    <a:srgbClr val="C00000"/>
                  </a:solidFill>
                </a:rPr>
                <a:t>x</a:t>
              </a:r>
              <a:r>
                <a:rPr lang="en-US" baseline="-25000" dirty="0" smtClean="0">
                  <a:solidFill>
                    <a:srgbClr val="C00000"/>
                  </a:solidFill>
                </a:rPr>
                <a:t>i</a:t>
              </a:r>
              <a:endParaRPr lang="en-US" baseline="-25000" dirty="0">
                <a:solidFill>
                  <a:srgbClr val="C00000"/>
                </a:solidFill>
              </a:endParaRPr>
            </a:p>
          </p:txBody>
        </p:sp>
        <p:sp>
          <p:nvSpPr>
            <p:cNvPr id="60" name="TextBox 59"/>
            <p:cNvSpPr txBox="1"/>
            <p:nvPr/>
          </p:nvSpPr>
          <p:spPr>
            <a:xfrm>
              <a:off x="1828800" y="4114800"/>
              <a:ext cx="457200" cy="369332"/>
            </a:xfrm>
            <a:prstGeom prst="rect">
              <a:avLst/>
            </a:prstGeom>
            <a:noFill/>
          </p:spPr>
          <p:txBody>
            <a:bodyPr wrap="square" rtlCol="0">
              <a:spAutoFit/>
            </a:bodyPr>
            <a:lstStyle/>
            <a:p>
              <a:r>
                <a:rPr lang="en-US" dirty="0" err="1" smtClean="0">
                  <a:solidFill>
                    <a:srgbClr val="C00000"/>
                  </a:solidFill>
                </a:rPr>
                <a:t>w</a:t>
              </a:r>
              <a:r>
                <a:rPr lang="en-US" baseline="-25000" dirty="0" err="1" smtClean="0">
                  <a:solidFill>
                    <a:srgbClr val="C00000"/>
                  </a:solidFill>
                </a:rPr>
                <a:t>ij</a:t>
              </a:r>
              <a:endParaRPr lang="en-US" baseline="-25000" dirty="0">
                <a:solidFill>
                  <a:srgbClr val="C00000"/>
                </a:solidFill>
              </a:endParaRPr>
            </a:p>
          </p:txBody>
        </p:sp>
        <p:sp>
          <p:nvSpPr>
            <p:cNvPr id="61" name="TextBox 60"/>
            <p:cNvSpPr txBox="1"/>
            <p:nvPr/>
          </p:nvSpPr>
          <p:spPr>
            <a:xfrm>
              <a:off x="2667000" y="3669268"/>
              <a:ext cx="457200" cy="369332"/>
            </a:xfrm>
            <a:prstGeom prst="rect">
              <a:avLst/>
            </a:prstGeom>
            <a:noFill/>
          </p:spPr>
          <p:txBody>
            <a:bodyPr wrap="square" rtlCol="0">
              <a:spAutoFit/>
            </a:bodyPr>
            <a:lstStyle/>
            <a:p>
              <a:r>
                <a:rPr lang="en-US" dirty="0" err="1" smtClean="0">
                  <a:solidFill>
                    <a:srgbClr val="C00000"/>
                  </a:solidFill>
                </a:rPr>
                <a:t>o</a:t>
              </a:r>
              <a:r>
                <a:rPr lang="en-US" baseline="-25000" dirty="0" err="1" smtClean="0">
                  <a:solidFill>
                    <a:srgbClr val="C00000"/>
                  </a:solidFill>
                </a:rPr>
                <a:t>j</a:t>
              </a:r>
              <a:endParaRPr lang="en-US" baseline="-25000" dirty="0">
                <a:solidFill>
                  <a:srgbClr val="C00000"/>
                </a:solidFill>
              </a:endParaRPr>
            </a:p>
          </p:txBody>
        </p:sp>
        <p:sp>
          <p:nvSpPr>
            <p:cNvPr id="63" name="Oval 62"/>
            <p:cNvSpPr/>
            <p:nvPr/>
          </p:nvSpPr>
          <p:spPr>
            <a:xfrm flipH="1" flipV="1">
              <a:off x="2286000" y="3505200"/>
              <a:ext cx="6096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flipH="1" flipV="1">
              <a:off x="2758440" y="3505200"/>
              <a:ext cx="6096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flipH="1" flipV="1">
              <a:off x="3276600" y="3505200"/>
              <a:ext cx="6096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p:cNvCxnSpPr>
              <a:stCxn id="63" idx="0"/>
            </p:cNvCxnSpPr>
            <p:nvPr/>
          </p:nvCxnSpPr>
          <p:spPr>
            <a:xfrm flipV="1">
              <a:off x="2316480" y="2703351"/>
              <a:ext cx="32426" cy="8780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endCxn id="11" idx="6"/>
            </p:cNvCxnSpPr>
            <p:nvPr/>
          </p:nvCxnSpPr>
          <p:spPr>
            <a:xfrm flipV="1">
              <a:off x="2348906" y="2705100"/>
              <a:ext cx="485734" cy="800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endCxn id="12" idx="7"/>
            </p:cNvCxnSpPr>
            <p:nvPr/>
          </p:nvCxnSpPr>
          <p:spPr>
            <a:xfrm flipV="1">
              <a:off x="2348906" y="2732041"/>
              <a:ext cx="936621" cy="7731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64" idx="1"/>
            </p:cNvCxnSpPr>
            <p:nvPr/>
          </p:nvCxnSpPr>
          <p:spPr>
            <a:xfrm flipH="1" flipV="1">
              <a:off x="2337881" y="2627152"/>
              <a:ext cx="472592" cy="9430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2786411" y="2699734"/>
              <a:ext cx="32426" cy="8780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endCxn id="11" idx="0"/>
            </p:cNvCxnSpPr>
            <p:nvPr/>
          </p:nvCxnSpPr>
          <p:spPr>
            <a:xfrm flipH="1" flipV="1">
              <a:off x="2865120" y="2743200"/>
              <a:ext cx="472440" cy="8270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64" idx="2"/>
            </p:cNvCxnSpPr>
            <p:nvPr/>
          </p:nvCxnSpPr>
          <p:spPr>
            <a:xfrm flipV="1">
              <a:off x="2819400" y="2752928"/>
              <a:ext cx="457200" cy="7903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65" idx="6"/>
              <a:endCxn id="12" idx="7"/>
            </p:cNvCxnSpPr>
            <p:nvPr/>
          </p:nvCxnSpPr>
          <p:spPr>
            <a:xfrm flipV="1">
              <a:off x="3276600" y="2732041"/>
              <a:ext cx="8927" cy="8112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65" idx="2"/>
            </p:cNvCxnSpPr>
            <p:nvPr/>
          </p:nvCxnSpPr>
          <p:spPr>
            <a:xfrm flipH="1" flipV="1">
              <a:off x="2362200" y="2732041"/>
              <a:ext cx="975360" cy="8112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4" name="TextBox 93"/>
              <p:cNvSpPr txBox="1"/>
              <p:nvPr/>
            </p:nvSpPr>
            <p:spPr>
              <a:xfrm>
                <a:off x="4114800" y="2971800"/>
                <a:ext cx="1259576" cy="369332"/>
              </a:xfrm>
              <a:prstGeom prst="rect">
                <a:avLst/>
              </a:prstGeom>
              <a:noFill/>
            </p:spPr>
            <p:txBody>
              <a:bodyPr wrap="none" rtlCol="0">
                <a:spAutoFit/>
              </a:bodyPr>
              <a:lstStyle/>
              <a:p>
                <a:r>
                  <a:rPr lang="en-US" b="0" dirty="0" err="1" smtClean="0">
                    <a:latin typeface="Calibri"/>
                    <a:cs typeface="Calibri"/>
                  </a:rPr>
                  <a:t>O</a:t>
                </a:r>
                <a:r>
                  <a:rPr lang="en-US" b="0" baseline="-25000" dirty="0" err="1" smtClean="0">
                    <a:latin typeface="Calibri"/>
                    <a:cs typeface="Calibri"/>
                  </a:rPr>
                  <a:t>j</a:t>
                </a:r>
                <a:r>
                  <a:rPr lang="en-US" b="0" dirty="0" smtClean="0">
                    <a:latin typeface="Calibri"/>
                    <a:cs typeface="Calibri"/>
                  </a:rPr>
                  <a:t>=f(</a:t>
                </a:r>
                <a:r>
                  <a:rPr lang="el-GR" dirty="0">
                    <a:cs typeface="Calibri"/>
                  </a:rPr>
                  <a:t>Σ</a:t>
                </a:r>
                <a14:m>
                  <m:oMath xmlns:m="http://schemas.openxmlformats.org/officeDocument/2006/math">
                    <m:r>
                      <a:rPr lang="en-US" i="1">
                        <a:latin typeface="Cambria Math"/>
                      </a:rPr>
                      <m:t>𝑤</m:t>
                    </m:r>
                    <m:r>
                      <a:rPr lang="en-US" i="1" baseline="-25000">
                        <a:latin typeface="Cambria Math"/>
                      </a:rPr>
                      <m:t>𝑖𝑗</m:t>
                    </m:r>
                    <m:r>
                      <a:rPr lang="en-US" i="1">
                        <a:latin typeface="Cambria Math"/>
                      </a:rPr>
                      <m:t>𝑥</m:t>
                    </m:r>
                    <m:r>
                      <a:rPr lang="en-US" i="1" baseline="-25000">
                        <a:latin typeface="Cambria Math"/>
                      </a:rPr>
                      <m:t>𝑖</m:t>
                    </m:r>
                  </m:oMath>
                </a14:m>
                <a:r>
                  <a:rPr lang="en-US" b="0" dirty="0" smtClean="0">
                    <a:latin typeface="Calibri"/>
                    <a:cs typeface="Calibri"/>
                  </a:rPr>
                  <a:t>)</a:t>
                </a:r>
                <a:endParaRPr lang="en-US" baseline="-25000" dirty="0"/>
              </a:p>
            </p:txBody>
          </p:sp>
        </mc:Choice>
        <mc:Fallback xmlns="">
          <p:sp>
            <p:nvSpPr>
              <p:cNvPr id="94" name="TextBox 93"/>
              <p:cNvSpPr txBox="1">
                <a:spLocks noRot="1" noChangeAspect="1" noMove="1" noResize="1" noEditPoints="1" noAdjustHandles="1" noChangeArrowheads="1" noChangeShapeType="1" noTextEdit="1"/>
              </p:cNvSpPr>
              <p:nvPr/>
            </p:nvSpPr>
            <p:spPr>
              <a:xfrm>
                <a:off x="4114800" y="2971800"/>
                <a:ext cx="1259576" cy="369332"/>
              </a:xfrm>
              <a:prstGeom prst="rect">
                <a:avLst/>
              </a:prstGeom>
              <a:blipFill rotWithShape="1">
                <a:blip r:embed="rId2"/>
                <a:stretch>
                  <a:fillRect l="-3865" t="-8333" r="-3865" b="-25000"/>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normAutofit fontScale="85000" lnSpcReduction="20000"/>
          </a:bodyPr>
          <a:lstStyle/>
          <a:p>
            <a:fld id="{87BB9D3B-A09B-4B15-A177-E92F66B13FC4}" type="slidenum">
              <a:rPr lang="en-US" smtClean="0"/>
              <a:t>10</a:t>
            </a:fld>
            <a:endParaRPr lang="en-US"/>
          </a:p>
        </p:txBody>
      </p:sp>
    </p:spTree>
    <p:extLst>
      <p:ext uri="{BB962C8B-B14F-4D97-AF65-F5344CB8AC3E}">
        <p14:creationId xmlns:p14="http://schemas.microsoft.com/office/powerpoint/2010/main" val="18014811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Networks</a:t>
            </a:r>
            <a:endParaRPr lang="en-US" dirty="0"/>
          </a:p>
        </p:txBody>
      </p:sp>
      <p:sp>
        <p:nvSpPr>
          <p:cNvPr id="3" name="Content Placeholder 2"/>
          <p:cNvSpPr>
            <a:spLocks noGrp="1"/>
          </p:cNvSpPr>
          <p:nvPr>
            <p:ph sz="quarter" idx="1"/>
          </p:nvPr>
        </p:nvSpPr>
        <p:spPr/>
        <p:txBody>
          <a:bodyPr>
            <a:normAutofit/>
          </a:bodyPr>
          <a:lstStyle/>
          <a:p>
            <a:r>
              <a:rPr lang="en-US" sz="2000" dirty="0"/>
              <a:t>I</a:t>
            </a:r>
            <a:r>
              <a:rPr lang="en-US" sz="2000" dirty="0" smtClean="0"/>
              <a:t>t is a computational model which tries to approximate the biological neural networks in the human brain </a:t>
            </a:r>
          </a:p>
          <a:p>
            <a:r>
              <a:rPr lang="en-US" sz="2000" dirty="0" smtClean="0"/>
              <a:t>Biological neural networks consists of number of cells (neurons). A neuron consists of dendrites, cell body and axon</a:t>
            </a:r>
          </a:p>
          <a:p>
            <a:endParaRPr lang="en-US" dirty="0" smtClean="0"/>
          </a:p>
          <a:p>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B9D3B-A09B-4B15-A177-E92F66B13FC4}" type="slidenum">
              <a:rPr lang="en-US" smtClean="0"/>
              <a:t>11</a:t>
            </a:fld>
            <a:endParaRPr lang="en-US"/>
          </a:p>
        </p:txBody>
      </p:sp>
    </p:spTree>
    <p:extLst>
      <p:ext uri="{BB962C8B-B14F-4D97-AF65-F5344CB8AC3E}">
        <p14:creationId xmlns:p14="http://schemas.microsoft.com/office/powerpoint/2010/main" val="3638246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Biological Neuron</a:t>
            </a:r>
            <a:endParaRPr lang="en-US" dirty="0"/>
          </a:p>
        </p:txBody>
      </p:sp>
      <p:sp>
        <p:nvSpPr>
          <p:cNvPr id="3" name="Content Placeholder 2"/>
          <p:cNvSpPr>
            <a:spLocks noGrp="1"/>
          </p:cNvSpPr>
          <p:nvPr>
            <p:ph sz="quarter" idx="1"/>
          </p:nvPr>
        </p:nvSpPr>
        <p:spPr/>
        <p:txBody>
          <a:bodyPr>
            <a:normAutofit/>
          </a:bodyPr>
          <a:lstStyle/>
          <a:p>
            <a:r>
              <a:rPr lang="en-US" sz="2000" dirty="0"/>
              <a:t>The </a:t>
            </a:r>
            <a:r>
              <a:rPr lang="en-US" sz="2000" dirty="0">
                <a:solidFill>
                  <a:srgbClr val="C00000"/>
                </a:solidFill>
              </a:rPr>
              <a:t>dendrites</a:t>
            </a:r>
            <a:r>
              <a:rPr lang="en-US" sz="2000" dirty="0"/>
              <a:t> act as sensors that sense different stimulus through sense organs</a:t>
            </a:r>
          </a:p>
          <a:p>
            <a:r>
              <a:rPr lang="en-US" sz="2000" dirty="0"/>
              <a:t>The region of the neuron containing the nucleus is known as the </a:t>
            </a:r>
            <a:r>
              <a:rPr lang="en-US" sz="2000" dirty="0">
                <a:solidFill>
                  <a:srgbClr val="C00000"/>
                </a:solidFill>
              </a:rPr>
              <a:t>cell body</a:t>
            </a:r>
            <a:r>
              <a:rPr lang="en-US" sz="2000" dirty="0"/>
              <a:t>, </a:t>
            </a:r>
          </a:p>
          <a:p>
            <a:r>
              <a:rPr lang="en-US" sz="2000" dirty="0"/>
              <a:t>Signal is carried through </a:t>
            </a:r>
            <a:r>
              <a:rPr lang="en-US" sz="2000" dirty="0">
                <a:solidFill>
                  <a:srgbClr val="C00000"/>
                </a:solidFill>
              </a:rPr>
              <a:t>axon </a:t>
            </a:r>
            <a:r>
              <a:rPr lang="en-US" sz="2000" dirty="0"/>
              <a:t>to neighboring neurons</a:t>
            </a:r>
          </a:p>
          <a:p>
            <a:r>
              <a:rPr lang="en-US" sz="2000" dirty="0"/>
              <a:t>Depending upon what kind of stimulus the dendrites sense, the brain takes particular action or decides the action and send that information to different part of the body to complete the action.</a:t>
            </a:r>
          </a:p>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4132633"/>
            <a:ext cx="6404043" cy="2414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normAutofit fontScale="85000" lnSpcReduction="20000"/>
          </a:bodyPr>
          <a:lstStyle/>
          <a:p>
            <a:fld id="{87BB9D3B-A09B-4B15-A177-E92F66B13FC4}" type="slidenum">
              <a:rPr lang="en-US" smtClean="0"/>
              <a:t>12</a:t>
            </a:fld>
            <a:endParaRPr lang="en-US"/>
          </a:p>
        </p:txBody>
      </p:sp>
    </p:spTree>
    <p:extLst>
      <p:ext uri="{BB962C8B-B14F-4D97-AF65-F5344CB8AC3E}">
        <p14:creationId xmlns:p14="http://schemas.microsoft.com/office/powerpoint/2010/main" val="990565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Oval 2050"/>
          <p:cNvSpPr/>
          <p:nvPr/>
        </p:nvSpPr>
        <p:spPr>
          <a:xfrm>
            <a:off x="5486400" y="3581400"/>
            <a:ext cx="1981200" cy="18288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Neural networks</a:t>
            </a:r>
            <a:endParaRPr lang="en-US" dirty="0"/>
          </a:p>
        </p:txBody>
      </p:sp>
      <p:sp>
        <p:nvSpPr>
          <p:cNvPr id="3" name="Content Placeholder 2"/>
          <p:cNvSpPr>
            <a:spLocks noGrp="1"/>
          </p:cNvSpPr>
          <p:nvPr>
            <p:ph sz="quarter" idx="1"/>
          </p:nvPr>
        </p:nvSpPr>
        <p:spPr/>
        <p:txBody>
          <a:bodyPr/>
          <a:lstStyle/>
          <a:p>
            <a:r>
              <a:rPr lang="en-US" dirty="0" smtClean="0"/>
              <a:t>A neural network tries to imitates the functionality of something like this</a:t>
            </a:r>
          </a:p>
          <a:p>
            <a:r>
              <a:rPr lang="en-US" dirty="0"/>
              <a:t>A neuron model for machine intelligence is</a:t>
            </a:r>
          </a:p>
          <a:p>
            <a:endParaRPr lang="en-US" dirty="0"/>
          </a:p>
        </p:txBody>
      </p:sp>
      <p:grpSp>
        <p:nvGrpSpPr>
          <p:cNvPr id="5" name="Group 4"/>
          <p:cNvGrpSpPr/>
          <p:nvPr/>
        </p:nvGrpSpPr>
        <p:grpSpPr>
          <a:xfrm>
            <a:off x="4572000" y="3695700"/>
            <a:ext cx="4419600" cy="1600200"/>
            <a:chOff x="1524000" y="3200400"/>
            <a:chExt cx="4419600" cy="1600200"/>
          </a:xfrm>
        </p:grpSpPr>
        <p:sp>
          <p:nvSpPr>
            <p:cNvPr id="6" name="Rectangle 5"/>
            <p:cNvSpPr/>
            <p:nvPr/>
          </p:nvSpPr>
          <p:spPr>
            <a:xfrm>
              <a:off x="2743200" y="3505200"/>
              <a:ext cx="45720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smtClean="0">
                  <a:latin typeface="Calibri"/>
                  <a:cs typeface="Calibri"/>
                </a:rPr>
                <a:t>Σ</a:t>
              </a:r>
              <a:endParaRPr lang="en-US" dirty="0"/>
            </a:p>
          </p:txBody>
        </p:sp>
        <p:sp>
          <p:nvSpPr>
            <p:cNvPr id="7" name="Rectangle 6"/>
            <p:cNvSpPr/>
            <p:nvPr/>
          </p:nvSpPr>
          <p:spPr>
            <a:xfrm>
              <a:off x="3657600" y="3505200"/>
              <a:ext cx="45720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a:t>
              </a:r>
              <a:endParaRPr lang="en-US" dirty="0"/>
            </a:p>
          </p:txBody>
        </p:sp>
        <p:cxnSp>
          <p:nvCxnSpPr>
            <p:cNvPr id="8" name="Straight Connector 7"/>
            <p:cNvCxnSpPr/>
            <p:nvPr/>
          </p:nvCxnSpPr>
          <p:spPr>
            <a:xfrm>
              <a:off x="1828800" y="3429000"/>
              <a:ext cx="9144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1828800" y="4038600"/>
              <a:ext cx="9144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828800" y="3810000"/>
              <a:ext cx="9144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1905000" y="4267200"/>
              <a:ext cx="8382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3"/>
            </p:cNvCxnSpPr>
            <p:nvPr/>
          </p:nvCxnSpPr>
          <p:spPr>
            <a:xfrm>
              <a:off x="3200400" y="4000500"/>
              <a:ext cx="457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4114800" y="4009416"/>
              <a:ext cx="457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524000" y="3200400"/>
              <a:ext cx="457200" cy="369332"/>
            </a:xfrm>
            <a:prstGeom prst="rect">
              <a:avLst/>
            </a:prstGeom>
            <a:noFill/>
          </p:spPr>
          <p:txBody>
            <a:bodyPr wrap="square" rtlCol="0">
              <a:spAutoFit/>
            </a:bodyPr>
            <a:lstStyle/>
            <a:p>
              <a:r>
                <a:rPr lang="en-US" dirty="0" smtClean="0"/>
                <a:t>x</a:t>
              </a:r>
              <a:r>
                <a:rPr lang="en-US" baseline="-25000" dirty="0" smtClean="0"/>
                <a:t>1</a:t>
              </a:r>
              <a:endParaRPr lang="en-US" baseline="-25000" dirty="0"/>
            </a:p>
          </p:txBody>
        </p:sp>
        <p:sp>
          <p:nvSpPr>
            <p:cNvPr id="15" name="TextBox 14"/>
            <p:cNvSpPr txBox="1"/>
            <p:nvPr/>
          </p:nvSpPr>
          <p:spPr>
            <a:xfrm>
              <a:off x="1524000" y="3516868"/>
              <a:ext cx="457200" cy="369332"/>
            </a:xfrm>
            <a:prstGeom prst="rect">
              <a:avLst/>
            </a:prstGeom>
            <a:noFill/>
          </p:spPr>
          <p:txBody>
            <a:bodyPr wrap="square" rtlCol="0">
              <a:spAutoFit/>
            </a:bodyPr>
            <a:lstStyle/>
            <a:p>
              <a:r>
                <a:rPr lang="en-US" dirty="0" smtClean="0"/>
                <a:t>x</a:t>
              </a:r>
              <a:r>
                <a:rPr lang="en-US" baseline="-25000" dirty="0" smtClean="0"/>
                <a:t>2</a:t>
              </a:r>
              <a:endParaRPr lang="en-US" baseline="-25000" dirty="0"/>
            </a:p>
          </p:txBody>
        </p:sp>
        <p:sp>
          <p:nvSpPr>
            <p:cNvPr id="16" name="TextBox 15"/>
            <p:cNvSpPr txBox="1"/>
            <p:nvPr/>
          </p:nvSpPr>
          <p:spPr>
            <a:xfrm>
              <a:off x="1524000" y="3974068"/>
              <a:ext cx="457200" cy="369332"/>
            </a:xfrm>
            <a:prstGeom prst="rect">
              <a:avLst/>
            </a:prstGeom>
            <a:noFill/>
          </p:spPr>
          <p:txBody>
            <a:bodyPr wrap="square" rtlCol="0">
              <a:spAutoFit/>
            </a:bodyPr>
            <a:lstStyle/>
            <a:p>
              <a:r>
                <a:rPr lang="en-US" dirty="0" smtClean="0"/>
                <a:t>x</a:t>
              </a:r>
              <a:r>
                <a:rPr lang="en-US" baseline="-25000" dirty="0"/>
                <a:t>3</a:t>
              </a:r>
            </a:p>
          </p:txBody>
        </p:sp>
        <p:sp>
          <p:nvSpPr>
            <p:cNvPr id="17" name="TextBox 16"/>
            <p:cNvSpPr txBox="1"/>
            <p:nvPr/>
          </p:nvSpPr>
          <p:spPr>
            <a:xfrm>
              <a:off x="1524000" y="4431268"/>
              <a:ext cx="457200" cy="369332"/>
            </a:xfrm>
            <a:prstGeom prst="rect">
              <a:avLst/>
            </a:prstGeom>
            <a:noFill/>
          </p:spPr>
          <p:txBody>
            <a:bodyPr wrap="square" rtlCol="0">
              <a:spAutoFit/>
            </a:bodyPr>
            <a:lstStyle/>
            <a:p>
              <a:r>
                <a:rPr lang="en-US" dirty="0" err="1" smtClean="0"/>
                <a:t>x</a:t>
              </a:r>
              <a:r>
                <a:rPr lang="en-US" baseline="-25000" dirty="0" err="1" smtClean="0"/>
                <a:t>n</a:t>
              </a:r>
              <a:endParaRPr lang="en-US" baseline="-25000" dirty="0"/>
            </a:p>
          </p:txBody>
        </p:sp>
        <p:sp>
          <p:nvSpPr>
            <p:cNvPr id="18" name="TextBox 17"/>
            <p:cNvSpPr txBox="1"/>
            <p:nvPr/>
          </p:nvSpPr>
          <p:spPr>
            <a:xfrm>
              <a:off x="1981200" y="3212068"/>
              <a:ext cx="457200" cy="369332"/>
            </a:xfrm>
            <a:prstGeom prst="rect">
              <a:avLst/>
            </a:prstGeom>
            <a:noFill/>
          </p:spPr>
          <p:txBody>
            <a:bodyPr wrap="square" rtlCol="0">
              <a:spAutoFit/>
            </a:bodyPr>
            <a:lstStyle/>
            <a:p>
              <a:r>
                <a:rPr lang="en-US" dirty="0" smtClean="0">
                  <a:solidFill>
                    <a:srgbClr val="C00000"/>
                  </a:solidFill>
                </a:rPr>
                <a:t>w</a:t>
              </a:r>
              <a:r>
                <a:rPr lang="en-US" baseline="-25000" dirty="0" smtClean="0">
                  <a:solidFill>
                    <a:srgbClr val="C00000"/>
                  </a:solidFill>
                </a:rPr>
                <a:t>1</a:t>
              </a:r>
              <a:endParaRPr lang="en-US" baseline="-25000" dirty="0">
                <a:solidFill>
                  <a:srgbClr val="C00000"/>
                </a:solidFill>
              </a:endParaRPr>
            </a:p>
          </p:txBody>
        </p:sp>
        <p:sp>
          <p:nvSpPr>
            <p:cNvPr id="19" name="TextBox 18"/>
            <p:cNvSpPr txBox="1"/>
            <p:nvPr/>
          </p:nvSpPr>
          <p:spPr>
            <a:xfrm>
              <a:off x="1981200" y="3516868"/>
              <a:ext cx="457200" cy="369332"/>
            </a:xfrm>
            <a:prstGeom prst="rect">
              <a:avLst/>
            </a:prstGeom>
            <a:noFill/>
          </p:spPr>
          <p:txBody>
            <a:bodyPr wrap="square" rtlCol="0">
              <a:spAutoFit/>
            </a:bodyPr>
            <a:lstStyle/>
            <a:p>
              <a:r>
                <a:rPr lang="en-US" dirty="0" smtClean="0">
                  <a:solidFill>
                    <a:srgbClr val="C00000"/>
                  </a:solidFill>
                </a:rPr>
                <a:t>w</a:t>
              </a:r>
              <a:r>
                <a:rPr lang="en-US" baseline="-25000" dirty="0">
                  <a:solidFill>
                    <a:srgbClr val="C00000"/>
                  </a:solidFill>
                </a:rPr>
                <a:t>2</a:t>
              </a:r>
            </a:p>
          </p:txBody>
        </p:sp>
        <p:sp>
          <p:nvSpPr>
            <p:cNvPr id="20" name="TextBox 19"/>
            <p:cNvSpPr txBox="1"/>
            <p:nvPr/>
          </p:nvSpPr>
          <p:spPr>
            <a:xfrm>
              <a:off x="1981200" y="3821668"/>
              <a:ext cx="457200" cy="369332"/>
            </a:xfrm>
            <a:prstGeom prst="rect">
              <a:avLst/>
            </a:prstGeom>
            <a:noFill/>
          </p:spPr>
          <p:txBody>
            <a:bodyPr wrap="square" rtlCol="0">
              <a:spAutoFit/>
            </a:bodyPr>
            <a:lstStyle/>
            <a:p>
              <a:r>
                <a:rPr lang="en-US" dirty="0" smtClean="0">
                  <a:solidFill>
                    <a:srgbClr val="C00000"/>
                  </a:solidFill>
                </a:rPr>
                <a:t>w</a:t>
              </a:r>
              <a:r>
                <a:rPr lang="en-US" baseline="-25000" dirty="0">
                  <a:solidFill>
                    <a:srgbClr val="C00000"/>
                  </a:solidFill>
                </a:rPr>
                <a:t>3</a:t>
              </a:r>
            </a:p>
          </p:txBody>
        </p:sp>
        <p:sp>
          <p:nvSpPr>
            <p:cNvPr id="21" name="TextBox 20"/>
            <p:cNvSpPr txBox="1"/>
            <p:nvPr/>
          </p:nvSpPr>
          <p:spPr>
            <a:xfrm>
              <a:off x="1981200" y="4202668"/>
              <a:ext cx="457200" cy="369332"/>
            </a:xfrm>
            <a:prstGeom prst="rect">
              <a:avLst/>
            </a:prstGeom>
            <a:noFill/>
          </p:spPr>
          <p:txBody>
            <a:bodyPr wrap="square" rtlCol="0">
              <a:spAutoFit/>
            </a:bodyPr>
            <a:lstStyle/>
            <a:p>
              <a:r>
                <a:rPr lang="en-US" dirty="0" err="1" smtClean="0">
                  <a:solidFill>
                    <a:srgbClr val="C00000"/>
                  </a:solidFill>
                </a:rPr>
                <a:t>w</a:t>
              </a:r>
              <a:r>
                <a:rPr lang="en-US" baseline="-25000" dirty="0" err="1" smtClean="0">
                  <a:solidFill>
                    <a:srgbClr val="C00000"/>
                  </a:solidFill>
                </a:rPr>
                <a:t>n</a:t>
              </a:r>
              <a:endParaRPr lang="en-US" baseline="-25000" dirty="0">
                <a:solidFill>
                  <a:srgbClr val="C00000"/>
                </a:solidFill>
              </a:endParaRPr>
            </a:p>
          </p:txBody>
        </p:sp>
        <p:sp>
          <p:nvSpPr>
            <p:cNvPr id="22" name="TextBox 21"/>
            <p:cNvSpPr txBox="1"/>
            <p:nvPr/>
          </p:nvSpPr>
          <p:spPr>
            <a:xfrm>
              <a:off x="4572000" y="3810000"/>
              <a:ext cx="1371600" cy="369332"/>
            </a:xfrm>
            <a:prstGeom prst="rect">
              <a:avLst/>
            </a:prstGeom>
            <a:noFill/>
          </p:spPr>
          <p:txBody>
            <a:bodyPr wrap="square" rtlCol="0">
              <a:spAutoFit/>
            </a:bodyPr>
            <a:lstStyle/>
            <a:p>
              <a:r>
                <a:rPr lang="en-US" dirty="0" smtClean="0"/>
                <a:t>Y(output)</a:t>
              </a:r>
              <a:endParaRPr lang="en-US" dirty="0"/>
            </a:p>
          </p:txBody>
        </p:sp>
      </p:grpSp>
      <p:sp>
        <p:nvSpPr>
          <p:cNvPr id="24" name="Rectangle 23"/>
          <p:cNvSpPr/>
          <p:nvPr/>
        </p:nvSpPr>
        <p:spPr>
          <a:xfrm>
            <a:off x="1447800" y="4001312"/>
            <a:ext cx="91440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alibri"/>
                <a:cs typeface="Calibri"/>
              </a:rPr>
              <a:t>Cell body</a:t>
            </a:r>
            <a:endParaRPr lang="en-US" dirty="0"/>
          </a:p>
        </p:txBody>
      </p:sp>
      <p:cxnSp>
        <p:nvCxnSpPr>
          <p:cNvPr id="26" name="Straight Connector 25"/>
          <p:cNvCxnSpPr/>
          <p:nvPr/>
        </p:nvCxnSpPr>
        <p:spPr>
          <a:xfrm>
            <a:off x="533400" y="3925112"/>
            <a:ext cx="9144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533400" y="4534712"/>
            <a:ext cx="9144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33400" y="4306112"/>
            <a:ext cx="9144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609600" y="4763312"/>
            <a:ext cx="8382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2362200" y="4504716"/>
            <a:ext cx="838200" cy="8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438400" y="4050268"/>
            <a:ext cx="1371600" cy="369332"/>
          </a:xfrm>
          <a:prstGeom prst="rect">
            <a:avLst/>
          </a:prstGeom>
          <a:noFill/>
        </p:spPr>
        <p:txBody>
          <a:bodyPr wrap="square" rtlCol="0">
            <a:spAutoFit/>
          </a:bodyPr>
          <a:lstStyle/>
          <a:p>
            <a:r>
              <a:rPr lang="en-US" dirty="0" smtClean="0"/>
              <a:t>Axon</a:t>
            </a:r>
            <a:endParaRPr lang="en-US" dirty="0"/>
          </a:p>
        </p:txBody>
      </p:sp>
      <p:sp>
        <p:nvSpPr>
          <p:cNvPr id="2052" name="TextBox 2051"/>
          <p:cNvSpPr txBox="1"/>
          <p:nvPr/>
        </p:nvSpPr>
        <p:spPr>
          <a:xfrm>
            <a:off x="381000" y="3505200"/>
            <a:ext cx="1143000" cy="369332"/>
          </a:xfrm>
          <a:prstGeom prst="rect">
            <a:avLst/>
          </a:prstGeom>
          <a:noFill/>
        </p:spPr>
        <p:txBody>
          <a:bodyPr wrap="square" rtlCol="0">
            <a:spAutoFit/>
          </a:bodyPr>
          <a:lstStyle/>
          <a:p>
            <a:r>
              <a:rPr lang="en-US" dirty="0" smtClean="0"/>
              <a:t>Dendrites</a:t>
            </a:r>
            <a:endParaRPr lang="en-US" dirty="0"/>
          </a:p>
        </p:txBody>
      </p:sp>
      <p:cxnSp>
        <p:nvCxnSpPr>
          <p:cNvPr id="2054" name="Straight Arrow Connector 2053"/>
          <p:cNvCxnSpPr/>
          <p:nvPr/>
        </p:nvCxnSpPr>
        <p:spPr>
          <a:xfrm>
            <a:off x="952500" y="3810000"/>
            <a:ext cx="0" cy="2402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57" name="TextBox 2056"/>
          <p:cNvSpPr txBox="1"/>
          <p:nvPr/>
        </p:nvSpPr>
        <p:spPr>
          <a:xfrm>
            <a:off x="5257800" y="5715000"/>
            <a:ext cx="1143000" cy="369332"/>
          </a:xfrm>
          <a:prstGeom prst="rect">
            <a:avLst/>
          </a:prstGeom>
          <a:noFill/>
        </p:spPr>
        <p:txBody>
          <a:bodyPr wrap="square" rtlCol="0">
            <a:spAutoFit/>
          </a:bodyPr>
          <a:lstStyle/>
          <a:p>
            <a:r>
              <a:rPr lang="en-US" dirty="0" smtClean="0"/>
              <a:t>A node</a:t>
            </a:r>
            <a:endParaRPr lang="en-US" dirty="0"/>
          </a:p>
        </p:txBody>
      </p:sp>
      <p:cxnSp>
        <p:nvCxnSpPr>
          <p:cNvPr id="2059" name="Straight Arrow Connector 2058"/>
          <p:cNvCxnSpPr/>
          <p:nvPr/>
        </p:nvCxnSpPr>
        <p:spPr>
          <a:xfrm flipV="1">
            <a:off x="5791200" y="5295900"/>
            <a:ext cx="228600" cy="45136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normAutofit fontScale="85000" lnSpcReduction="20000"/>
          </a:bodyPr>
          <a:lstStyle/>
          <a:p>
            <a:fld id="{87BB9D3B-A09B-4B15-A177-E92F66B13FC4}" type="slidenum">
              <a:rPr lang="en-US" smtClean="0"/>
              <a:t>13</a:t>
            </a:fld>
            <a:endParaRPr lang="en-US"/>
          </a:p>
        </p:txBody>
      </p:sp>
    </p:spTree>
    <p:extLst>
      <p:ext uri="{BB962C8B-B14F-4D97-AF65-F5344CB8AC3E}">
        <p14:creationId xmlns:p14="http://schemas.microsoft.com/office/powerpoint/2010/main" val="8770351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networks</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p:txBody>
              <a:bodyPr>
                <a:normAutofit/>
              </a:bodyPr>
              <a:lstStyle/>
              <a:p>
                <a:r>
                  <a:rPr lang="en-US" dirty="0" smtClean="0"/>
                  <a:t>Having this kind of functionality is very close similarity with one of the linear discriminators that we designed earlier</a:t>
                </a:r>
              </a:p>
              <a:p>
                <a14:m>
                  <m:oMath xmlns:m="http://schemas.openxmlformats.org/officeDocument/2006/math">
                    <m:r>
                      <a:rPr lang="en-US" i="1">
                        <a:latin typeface="Cambria Math"/>
                      </a:rPr>
                      <m:t>𝑔</m:t>
                    </m:r>
                    <m:r>
                      <a:rPr lang="en-US" i="1" baseline="-25000">
                        <a:latin typeface="Cambria Math"/>
                      </a:rPr>
                      <m:t>𝑖</m:t>
                    </m:r>
                    <m:d>
                      <m:dPr>
                        <m:ctrlPr>
                          <a:rPr lang="en-US" i="1" baseline="-25000">
                            <a:latin typeface="Cambria Math"/>
                          </a:rPr>
                        </m:ctrlPr>
                      </m:dPr>
                      <m:e>
                        <m:r>
                          <a:rPr lang="en-US" i="1">
                            <a:latin typeface="Cambria Math"/>
                          </a:rPr>
                          <m:t>𝑥</m:t>
                        </m:r>
                      </m:e>
                    </m:d>
                    <m:r>
                      <a:rPr lang="en-US" i="1">
                        <a:latin typeface="Cambria Math"/>
                      </a:rPr>
                      <m:t>=</m:t>
                    </m:r>
                    <m:nary>
                      <m:naryPr>
                        <m:chr m:val="∑"/>
                        <m:ctrlPr>
                          <a:rPr lang="pt-BR" i="1">
                            <a:latin typeface="Cambria Math"/>
                          </a:rPr>
                        </m:ctrlPr>
                      </m:naryPr>
                      <m:sub>
                        <m:r>
                          <m:rPr>
                            <m:brk m:alnAt="23"/>
                          </m:rPr>
                          <a:rPr lang="en-US" i="1">
                            <a:latin typeface="Cambria Math"/>
                          </a:rPr>
                          <m:t>𝑖</m:t>
                        </m:r>
                        <m:r>
                          <a:rPr lang="pt-BR" i="1">
                            <a:latin typeface="Cambria Math"/>
                          </a:rPr>
                          <m:t>=0</m:t>
                        </m:r>
                      </m:sub>
                      <m:sup>
                        <m:r>
                          <a:rPr lang="pt-BR" i="1">
                            <a:latin typeface="Cambria Math"/>
                          </a:rPr>
                          <m:t>𝑛</m:t>
                        </m:r>
                      </m:sup>
                      <m:e>
                        <m:r>
                          <a:rPr lang="en-US" i="1">
                            <a:latin typeface="Cambria Math"/>
                          </a:rPr>
                          <m:t>𝑤</m:t>
                        </m:r>
                        <m:r>
                          <a:rPr lang="en-US" i="1" baseline="-25000">
                            <a:latin typeface="Cambria Math"/>
                          </a:rPr>
                          <m:t>𝑖</m:t>
                        </m:r>
                        <m:r>
                          <a:rPr lang="en-US" i="1">
                            <a:latin typeface="Cambria Math"/>
                          </a:rPr>
                          <m:t>𝑥</m:t>
                        </m:r>
                        <m:r>
                          <a:rPr lang="en-US" i="1" baseline="-25000">
                            <a:latin typeface="Cambria Math"/>
                          </a:rPr>
                          <m:t>𝑖</m:t>
                        </m:r>
                      </m:e>
                    </m:nary>
                    <m:r>
                      <a:rPr lang="en-US" i="1">
                        <a:latin typeface="Cambria Math"/>
                      </a:rPr>
                      <m:t>=</m:t>
                    </m:r>
                    <m:r>
                      <a:rPr lang="en-US" i="1">
                        <a:latin typeface="Cambria Math"/>
                      </a:rPr>
                      <m:t>𝑊𝑡𝑋</m:t>
                    </m:r>
                  </m:oMath>
                </a14:m>
                <a:endParaRPr lang="en-US" dirty="0"/>
              </a:p>
              <a:p>
                <a:r>
                  <a:rPr lang="en-US" dirty="0" smtClean="0"/>
                  <a:t>However, in case of LDF, we append 1 to feature vector to get modified feature vector</a:t>
                </a:r>
              </a:p>
              <a:p>
                <a:r>
                  <a:rPr lang="en-US" dirty="0" smtClean="0"/>
                  <a:t>The purpose of this modified feature vector is that we can incorporate a bias weight (w</a:t>
                </a:r>
                <a:r>
                  <a:rPr lang="en-US" baseline="-25000" dirty="0" smtClean="0"/>
                  <a:t>0</a:t>
                </a:r>
                <a:r>
                  <a:rPr lang="en-US" dirty="0" smtClean="0"/>
                  <a:t>), which are different for different classes</a:t>
                </a:r>
              </a:p>
              <a:p>
                <a:pPr marL="0" indent="0">
                  <a:buNone/>
                </a:pPr>
                <a:endParaRPr lang="en-US" baseline="-25000" dirty="0"/>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blipFill rotWithShape="1">
                <a:blip r:embed="rId2"/>
                <a:stretch>
                  <a:fillRect l="-449" t="-1357" b="-40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normAutofit fontScale="85000" lnSpcReduction="20000"/>
          </a:bodyPr>
          <a:lstStyle/>
          <a:p>
            <a:fld id="{87BB9D3B-A09B-4B15-A177-E92F66B13FC4}" type="slidenum">
              <a:rPr lang="en-US" smtClean="0"/>
              <a:t>14</a:t>
            </a:fld>
            <a:endParaRPr lang="en-US"/>
          </a:p>
        </p:txBody>
      </p:sp>
    </p:spTree>
    <p:extLst>
      <p:ext uri="{BB962C8B-B14F-4D97-AF65-F5344CB8AC3E}">
        <p14:creationId xmlns:p14="http://schemas.microsoft.com/office/powerpoint/2010/main" val="33388864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p:cNvSpPr/>
          <p:nvPr/>
        </p:nvSpPr>
        <p:spPr>
          <a:xfrm>
            <a:off x="2819400" y="3581400"/>
            <a:ext cx="1981200" cy="18288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2590800" y="5715000"/>
            <a:ext cx="1143000" cy="369332"/>
          </a:xfrm>
          <a:prstGeom prst="rect">
            <a:avLst/>
          </a:prstGeom>
          <a:noFill/>
        </p:spPr>
        <p:txBody>
          <a:bodyPr wrap="square" rtlCol="0">
            <a:spAutoFit/>
          </a:bodyPr>
          <a:lstStyle/>
          <a:p>
            <a:r>
              <a:rPr lang="en-US" dirty="0" smtClean="0"/>
              <a:t>A node</a:t>
            </a:r>
            <a:endParaRPr lang="en-US" dirty="0"/>
          </a:p>
        </p:txBody>
      </p:sp>
      <p:cxnSp>
        <p:nvCxnSpPr>
          <p:cNvPr id="25" name="Straight Arrow Connector 24"/>
          <p:cNvCxnSpPr/>
          <p:nvPr/>
        </p:nvCxnSpPr>
        <p:spPr>
          <a:xfrm flipV="1">
            <a:off x="3124200" y="5295900"/>
            <a:ext cx="228600" cy="45136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Neural networks</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a:xfrm>
                <a:off x="612648" y="1600200"/>
                <a:ext cx="8455152" cy="4495800"/>
              </a:xfrm>
            </p:spPr>
            <p:txBody>
              <a:bodyPr/>
              <a:lstStyle/>
              <a:p>
                <a14:m>
                  <m:oMath xmlns:m="http://schemas.openxmlformats.org/officeDocument/2006/math">
                    <m:r>
                      <a:rPr lang="en-US" i="1" smtClean="0">
                        <a:latin typeface="Cambria Math"/>
                      </a:rPr>
                      <m:t>𝑔</m:t>
                    </m:r>
                    <m:r>
                      <a:rPr lang="en-US" i="1" baseline="-25000">
                        <a:latin typeface="Cambria Math"/>
                      </a:rPr>
                      <m:t>𝑖</m:t>
                    </m:r>
                    <m:d>
                      <m:dPr>
                        <m:ctrlPr>
                          <a:rPr lang="en-US" i="1" baseline="-25000">
                            <a:latin typeface="Cambria Math"/>
                          </a:rPr>
                        </m:ctrlPr>
                      </m:dPr>
                      <m:e>
                        <m:r>
                          <a:rPr lang="en-US" i="1">
                            <a:latin typeface="Cambria Math"/>
                          </a:rPr>
                          <m:t>𝑥</m:t>
                        </m:r>
                      </m:e>
                    </m:d>
                    <m:r>
                      <a:rPr lang="en-US" i="1" smtClean="0">
                        <a:latin typeface="Cambria Math"/>
                      </a:rPr>
                      <m:t>=</m:t>
                    </m:r>
                    <m:r>
                      <a:rPr lang="en-US" i="1">
                        <a:latin typeface="Cambria Math"/>
                      </a:rPr>
                      <m:t>𝑊</m:t>
                    </m:r>
                    <m:r>
                      <a:rPr lang="en-US" i="1" baseline="30000">
                        <a:latin typeface="Cambria Math"/>
                      </a:rPr>
                      <m:t>𝑡</m:t>
                    </m:r>
                    <m:r>
                      <a:rPr lang="en-US" i="1">
                        <a:latin typeface="Cambria Math"/>
                      </a:rPr>
                      <m:t>𝑋</m:t>
                    </m:r>
                    <m:r>
                      <m:rPr>
                        <m:nor/>
                      </m:rPr>
                      <a:rPr lang="en-US" dirty="0"/>
                      <m:t>+</m:t>
                    </m:r>
                    <m:r>
                      <m:rPr>
                        <m:nor/>
                      </m:rPr>
                      <a:rPr lang="en-US" dirty="0"/>
                      <m:t>W</m:t>
                    </m:r>
                    <m:r>
                      <m:rPr>
                        <m:nor/>
                      </m:rPr>
                      <a:rPr lang="en-US" baseline="-25000" dirty="0"/>
                      <m:t>0</m:t>
                    </m:r>
                  </m:oMath>
                </a14:m>
                <a:endParaRPr lang="en-US" baseline="-25000" dirty="0" smtClean="0"/>
              </a:p>
              <a:p>
                <a14:m>
                  <m:oMath xmlns:m="http://schemas.openxmlformats.org/officeDocument/2006/math">
                    <m:r>
                      <a:rPr lang="en-US" i="1">
                        <a:latin typeface="Cambria Math"/>
                      </a:rPr>
                      <m:t>𝑔</m:t>
                    </m:r>
                    <m:r>
                      <a:rPr lang="en-US" i="1" baseline="-25000">
                        <a:latin typeface="Cambria Math"/>
                      </a:rPr>
                      <m:t>𝑖</m:t>
                    </m:r>
                    <m:d>
                      <m:dPr>
                        <m:ctrlPr>
                          <a:rPr lang="en-US" i="1" baseline="-25000">
                            <a:latin typeface="Cambria Math"/>
                          </a:rPr>
                        </m:ctrlPr>
                      </m:dPr>
                      <m:e>
                        <m:r>
                          <a:rPr lang="en-US" i="1">
                            <a:latin typeface="Cambria Math"/>
                          </a:rPr>
                          <m:t>𝑥</m:t>
                        </m:r>
                      </m:e>
                    </m:d>
                  </m:oMath>
                </a14:m>
                <a:r>
                  <a:rPr lang="en-US" dirty="0" smtClean="0"/>
                  <a:t> </a:t>
                </a:r>
                <a14:m>
                  <m:oMath xmlns:m="http://schemas.openxmlformats.org/officeDocument/2006/math">
                    <m:r>
                      <a:rPr lang="en-US" i="1" smtClean="0">
                        <a:latin typeface="Cambria Math"/>
                      </a:rPr>
                      <m:t>≈</m:t>
                    </m:r>
                    <m:r>
                      <a:rPr lang="en-US" b="0" i="1" smtClean="0">
                        <a:latin typeface="Cambria Math"/>
                      </a:rPr>
                      <m:t>𝑎</m:t>
                    </m:r>
                    <m:r>
                      <a:rPr lang="en-US" b="0" i="1" baseline="30000" smtClean="0">
                        <a:latin typeface="Cambria Math"/>
                      </a:rPr>
                      <m:t>𝑡</m:t>
                    </m:r>
                    <m:r>
                      <a:rPr lang="en-US" b="0" i="1" smtClean="0">
                        <a:latin typeface="Cambria Math"/>
                      </a:rPr>
                      <m:t>𝑦</m:t>
                    </m:r>
                  </m:oMath>
                </a14:m>
                <a:endParaRPr lang="en-US" b="0" i="1" dirty="0" smtClean="0">
                  <a:latin typeface="Cambria Math"/>
                </a:endParaRPr>
              </a:p>
              <a:p>
                <a14:m>
                  <m:oMath xmlns:m="http://schemas.openxmlformats.org/officeDocument/2006/math">
                    <m:r>
                      <a:rPr lang="en-US" i="1">
                        <a:latin typeface="Cambria Math"/>
                      </a:rPr>
                      <m:t>𝑔</m:t>
                    </m:r>
                    <m:r>
                      <a:rPr lang="en-US" i="1" baseline="-25000">
                        <a:latin typeface="Cambria Math"/>
                      </a:rPr>
                      <m:t>𝑖</m:t>
                    </m:r>
                    <m:d>
                      <m:dPr>
                        <m:ctrlPr>
                          <a:rPr lang="en-US" i="1" baseline="-25000">
                            <a:latin typeface="Cambria Math"/>
                          </a:rPr>
                        </m:ctrlPr>
                      </m:dPr>
                      <m:e>
                        <m:r>
                          <a:rPr lang="en-US" i="1">
                            <a:latin typeface="Cambria Math"/>
                          </a:rPr>
                          <m:t>𝑥</m:t>
                        </m:r>
                      </m:e>
                    </m:d>
                    <m:r>
                      <a:rPr lang="en-US" i="1">
                        <a:latin typeface="Cambria Math"/>
                      </a:rPr>
                      <m:t>≈</m:t>
                    </m:r>
                    <m:d>
                      <m:dPr>
                        <m:begChr m:val="["/>
                        <m:endChr m:val="]"/>
                        <m:ctrlPr>
                          <a:rPr lang="en-US" i="1">
                            <a:latin typeface="Cambria Math"/>
                          </a:rPr>
                        </m:ctrlPr>
                      </m:dPr>
                      <m:e>
                        <m:r>
                          <a:rPr lang="en-US" i="1">
                            <a:latin typeface="Cambria Math"/>
                          </a:rPr>
                          <m:t>𝑤</m:t>
                        </m:r>
                        <m:r>
                          <a:rPr lang="en-US" i="1" baseline="-25000">
                            <a:latin typeface="Cambria Math"/>
                          </a:rPr>
                          <m:t>1</m:t>
                        </m:r>
                        <m:r>
                          <a:rPr lang="en-US" i="1">
                            <a:latin typeface="Cambria Math"/>
                          </a:rPr>
                          <m:t> </m:t>
                        </m:r>
                        <m:r>
                          <a:rPr lang="en-US" i="1">
                            <a:latin typeface="Cambria Math"/>
                          </a:rPr>
                          <m:t>𝑤</m:t>
                        </m:r>
                        <m:r>
                          <a:rPr lang="en-US" i="1" baseline="-25000">
                            <a:latin typeface="Cambria Math"/>
                          </a:rPr>
                          <m:t>2</m:t>
                        </m:r>
                        <m:r>
                          <a:rPr lang="en-US" i="1">
                            <a:latin typeface="Cambria Math"/>
                          </a:rPr>
                          <m:t> ..</m:t>
                        </m:r>
                        <m:r>
                          <a:rPr lang="en-US" i="1">
                            <a:latin typeface="Cambria Math"/>
                          </a:rPr>
                          <m:t>𝑤𝑑</m:t>
                        </m:r>
                        <m:r>
                          <a:rPr lang="en-US" i="1">
                            <a:latin typeface="Cambria Math"/>
                          </a:rPr>
                          <m:t> </m:t>
                        </m:r>
                        <m:r>
                          <a:rPr lang="en-US" i="1">
                            <a:latin typeface="Cambria Math"/>
                          </a:rPr>
                          <m:t>𝑤</m:t>
                        </m:r>
                        <m:r>
                          <a:rPr lang="en-US" i="1" baseline="-25000">
                            <a:latin typeface="Cambria Math"/>
                          </a:rPr>
                          <m:t>0</m:t>
                        </m:r>
                      </m:e>
                    </m:d>
                    <m:r>
                      <m:rPr>
                        <m:sty m:val="p"/>
                      </m:rPr>
                      <a:rPr lang="en-US" b="0" i="0" baseline="30000" smtClean="0">
                        <a:latin typeface="Cambria Math"/>
                      </a:rPr>
                      <m:t>t</m:t>
                    </m:r>
                  </m:oMath>
                </a14:m>
                <a:r>
                  <a:rPr lang="en-US" dirty="0"/>
                  <a:t> </a:t>
                </a:r>
                <a14:m>
                  <m:oMath xmlns:m="http://schemas.openxmlformats.org/officeDocument/2006/math">
                    <m:d>
                      <m:dPr>
                        <m:begChr m:val="["/>
                        <m:endChr m:val="]"/>
                        <m:ctrlPr>
                          <a:rPr lang="en-US" i="1">
                            <a:latin typeface="Cambria Math"/>
                          </a:rPr>
                        </m:ctrlPr>
                      </m:dPr>
                      <m:e>
                        <m:r>
                          <a:rPr lang="en-US" b="0" i="1" smtClean="0">
                            <a:latin typeface="Cambria Math"/>
                          </a:rPr>
                          <m:t>𝑥</m:t>
                        </m:r>
                        <m:r>
                          <a:rPr lang="en-US" i="1" baseline="-25000">
                            <a:latin typeface="Cambria Math"/>
                          </a:rPr>
                          <m:t>1</m:t>
                        </m:r>
                        <m:r>
                          <a:rPr lang="en-US" i="1">
                            <a:latin typeface="Cambria Math"/>
                          </a:rPr>
                          <m:t> </m:t>
                        </m:r>
                        <m:r>
                          <a:rPr lang="en-US" b="0" i="1" smtClean="0">
                            <a:latin typeface="Cambria Math"/>
                          </a:rPr>
                          <m:t>𝑥</m:t>
                        </m:r>
                        <m:r>
                          <a:rPr lang="en-US" i="1" baseline="-25000">
                            <a:latin typeface="Cambria Math"/>
                          </a:rPr>
                          <m:t>2</m:t>
                        </m:r>
                        <m:r>
                          <a:rPr lang="en-US" i="1">
                            <a:latin typeface="Cambria Math"/>
                          </a:rPr>
                          <m:t> ..</m:t>
                        </m:r>
                        <m:r>
                          <a:rPr lang="en-US" b="0" i="1" smtClean="0">
                            <a:latin typeface="Cambria Math"/>
                          </a:rPr>
                          <m:t>𝑥</m:t>
                        </m:r>
                        <m:r>
                          <a:rPr lang="en-US" i="1">
                            <a:latin typeface="Cambria Math"/>
                          </a:rPr>
                          <m:t>𝑑</m:t>
                        </m:r>
                        <m:r>
                          <a:rPr lang="en-US" i="1">
                            <a:latin typeface="Cambria Math"/>
                          </a:rPr>
                          <m:t> 1</m:t>
                        </m:r>
                      </m:e>
                    </m:d>
                  </m:oMath>
                </a14:m>
                <a:endParaRPr lang="en-US" baseline="-25000" dirty="0"/>
              </a:p>
              <a:p>
                <a:pPr marL="0" indent="0">
                  <a:buNone/>
                </a:pPr>
                <a:r>
                  <a:rPr lang="en-US" dirty="0" smtClean="0"/>
                  <a:t>                                         </a:t>
                </a:r>
              </a:p>
              <a:p>
                <a:pPr marL="0" indent="0">
                  <a:buNone/>
                </a:pPr>
                <a:r>
                  <a:rPr lang="en-US" dirty="0"/>
                  <a:t> </a:t>
                </a:r>
                <a:r>
                  <a:rPr lang="en-US" dirty="0" smtClean="0"/>
                  <a:t>                                         </a:t>
                </a:r>
              </a:p>
              <a:p>
                <a:pPr marL="0" indent="0">
                  <a:buNone/>
                </a:pPr>
                <a:r>
                  <a:rPr lang="en-US" dirty="0"/>
                  <a:t> </a:t>
                </a:r>
                <a:r>
                  <a:rPr lang="en-US" dirty="0" smtClean="0"/>
                  <a:t>                                         </a:t>
                </a:r>
              </a:p>
              <a:p>
                <a:pPr marL="0" indent="0">
                  <a:buNone/>
                </a:pPr>
                <a:r>
                  <a:rPr lang="en-US" dirty="0"/>
                  <a:t> </a:t>
                </a:r>
                <a:r>
                  <a:rPr lang="en-US" dirty="0" smtClean="0"/>
                  <a:t>                                         </a:t>
                </a:r>
              </a:p>
              <a:p>
                <a:pPr marL="0" indent="0">
                  <a:buNone/>
                </a:pPr>
                <a:r>
                  <a:rPr lang="en-US" dirty="0" smtClean="0"/>
                  <a:t>                                         </a:t>
                </a:r>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xfrm>
                <a:off x="612648" y="1600200"/>
                <a:ext cx="8455152" cy="4495800"/>
              </a:xfrm>
              <a:blipFill rotWithShape="1">
                <a:blip r:embed="rId2"/>
                <a:stretch>
                  <a:fillRect/>
                </a:stretch>
              </a:blipFill>
            </p:spPr>
            <p:txBody>
              <a:bodyPr/>
              <a:lstStyle/>
              <a:p>
                <a:r>
                  <a:rPr lang="en-US">
                    <a:noFill/>
                  </a:rPr>
                  <a:t> </a:t>
                </a:r>
              </a:p>
            </p:txBody>
          </p:sp>
        </mc:Fallback>
      </mc:AlternateContent>
      <p:grpSp>
        <p:nvGrpSpPr>
          <p:cNvPr id="4" name="Group 3"/>
          <p:cNvGrpSpPr/>
          <p:nvPr/>
        </p:nvGrpSpPr>
        <p:grpSpPr>
          <a:xfrm>
            <a:off x="1905000" y="3733800"/>
            <a:ext cx="4419600" cy="1600200"/>
            <a:chOff x="2133600" y="3200400"/>
            <a:chExt cx="4419600" cy="1600200"/>
          </a:xfrm>
        </p:grpSpPr>
        <p:sp>
          <p:nvSpPr>
            <p:cNvPr id="6" name="Rectangle 5"/>
            <p:cNvSpPr/>
            <p:nvPr/>
          </p:nvSpPr>
          <p:spPr>
            <a:xfrm>
              <a:off x="3352800" y="3505200"/>
              <a:ext cx="45720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smtClean="0">
                  <a:latin typeface="Calibri"/>
                  <a:cs typeface="Calibri"/>
                </a:rPr>
                <a:t>Σ</a:t>
              </a:r>
              <a:endParaRPr lang="en-US" dirty="0"/>
            </a:p>
          </p:txBody>
        </p:sp>
        <p:sp>
          <p:nvSpPr>
            <p:cNvPr id="7" name="Rectangle 6"/>
            <p:cNvSpPr/>
            <p:nvPr/>
          </p:nvSpPr>
          <p:spPr>
            <a:xfrm>
              <a:off x="4267200" y="3505200"/>
              <a:ext cx="45720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a:t>
              </a:r>
              <a:endParaRPr lang="en-US" dirty="0"/>
            </a:p>
          </p:txBody>
        </p:sp>
        <p:cxnSp>
          <p:nvCxnSpPr>
            <p:cNvPr id="8" name="Straight Connector 7"/>
            <p:cNvCxnSpPr/>
            <p:nvPr/>
          </p:nvCxnSpPr>
          <p:spPr>
            <a:xfrm>
              <a:off x="2438400" y="3429000"/>
              <a:ext cx="9144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2438400" y="4038600"/>
              <a:ext cx="9144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438400" y="3810000"/>
              <a:ext cx="9144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2514600" y="4267200"/>
              <a:ext cx="8382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3"/>
            </p:cNvCxnSpPr>
            <p:nvPr/>
          </p:nvCxnSpPr>
          <p:spPr>
            <a:xfrm>
              <a:off x="3810000" y="4000500"/>
              <a:ext cx="457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4724400" y="4009416"/>
              <a:ext cx="762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133600" y="3200400"/>
              <a:ext cx="457200" cy="369332"/>
            </a:xfrm>
            <a:prstGeom prst="rect">
              <a:avLst/>
            </a:prstGeom>
            <a:noFill/>
          </p:spPr>
          <p:txBody>
            <a:bodyPr wrap="square" rtlCol="0">
              <a:spAutoFit/>
            </a:bodyPr>
            <a:lstStyle/>
            <a:p>
              <a:r>
                <a:rPr lang="en-US" dirty="0" smtClean="0"/>
                <a:t>x</a:t>
              </a:r>
              <a:r>
                <a:rPr lang="en-US" baseline="-25000" dirty="0" smtClean="0"/>
                <a:t>1</a:t>
              </a:r>
              <a:endParaRPr lang="en-US" baseline="-25000" dirty="0"/>
            </a:p>
          </p:txBody>
        </p:sp>
        <p:sp>
          <p:nvSpPr>
            <p:cNvPr id="15" name="TextBox 14"/>
            <p:cNvSpPr txBox="1"/>
            <p:nvPr/>
          </p:nvSpPr>
          <p:spPr>
            <a:xfrm>
              <a:off x="2133600" y="3516868"/>
              <a:ext cx="457200" cy="369332"/>
            </a:xfrm>
            <a:prstGeom prst="rect">
              <a:avLst/>
            </a:prstGeom>
            <a:noFill/>
          </p:spPr>
          <p:txBody>
            <a:bodyPr wrap="square" rtlCol="0">
              <a:spAutoFit/>
            </a:bodyPr>
            <a:lstStyle/>
            <a:p>
              <a:r>
                <a:rPr lang="en-US" dirty="0" smtClean="0"/>
                <a:t>x</a:t>
              </a:r>
              <a:r>
                <a:rPr lang="en-US" baseline="-25000" dirty="0" smtClean="0"/>
                <a:t>2</a:t>
              </a:r>
              <a:endParaRPr lang="en-US" baseline="-25000" dirty="0"/>
            </a:p>
          </p:txBody>
        </p:sp>
        <p:sp>
          <p:nvSpPr>
            <p:cNvPr id="16" name="TextBox 15"/>
            <p:cNvSpPr txBox="1"/>
            <p:nvPr/>
          </p:nvSpPr>
          <p:spPr>
            <a:xfrm>
              <a:off x="2133600" y="3974068"/>
              <a:ext cx="457200" cy="369332"/>
            </a:xfrm>
            <a:prstGeom prst="rect">
              <a:avLst/>
            </a:prstGeom>
            <a:noFill/>
          </p:spPr>
          <p:txBody>
            <a:bodyPr wrap="square" rtlCol="0">
              <a:spAutoFit/>
            </a:bodyPr>
            <a:lstStyle/>
            <a:p>
              <a:r>
                <a:rPr lang="en-US" dirty="0" err="1" smtClean="0"/>
                <a:t>x</a:t>
              </a:r>
              <a:r>
                <a:rPr lang="en-US" baseline="-25000" dirty="0" err="1" smtClean="0"/>
                <a:t>d</a:t>
              </a:r>
              <a:endParaRPr lang="en-US" baseline="-25000" dirty="0"/>
            </a:p>
          </p:txBody>
        </p:sp>
        <p:sp>
          <p:nvSpPr>
            <p:cNvPr id="17" name="TextBox 16"/>
            <p:cNvSpPr txBox="1"/>
            <p:nvPr/>
          </p:nvSpPr>
          <p:spPr>
            <a:xfrm>
              <a:off x="2133600" y="4431268"/>
              <a:ext cx="457200" cy="369332"/>
            </a:xfrm>
            <a:prstGeom prst="rect">
              <a:avLst/>
            </a:prstGeom>
            <a:noFill/>
          </p:spPr>
          <p:txBody>
            <a:bodyPr wrap="square" rtlCol="0">
              <a:spAutoFit/>
            </a:bodyPr>
            <a:lstStyle/>
            <a:p>
              <a:r>
                <a:rPr lang="en-US" dirty="0"/>
                <a:t>1</a:t>
              </a:r>
              <a:endParaRPr lang="en-US" baseline="-25000" dirty="0"/>
            </a:p>
          </p:txBody>
        </p:sp>
        <p:sp>
          <p:nvSpPr>
            <p:cNvPr id="18" name="TextBox 17"/>
            <p:cNvSpPr txBox="1"/>
            <p:nvPr/>
          </p:nvSpPr>
          <p:spPr>
            <a:xfrm>
              <a:off x="2590800" y="3212068"/>
              <a:ext cx="457200" cy="369332"/>
            </a:xfrm>
            <a:prstGeom prst="rect">
              <a:avLst/>
            </a:prstGeom>
            <a:noFill/>
          </p:spPr>
          <p:txBody>
            <a:bodyPr wrap="square" rtlCol="0">
              <a:spAutoFit/>
            </a:bodyPr>
            <a:lstStyle/>
            <a:p>
              <a:r>
                <a:rPr lang="en-US" dirty="0" smtClean="0">
                  <a:solidFill>
                    <a:srgbClr val="C00000"/>
                  </a:solidFill>
                </a:rPr>
                <a:t>w</a:t>
              </a:r>
              <a:r>
                <a:rPr lang="en-US" baseline="-25000" dirty="0" smtClean="0">
                  <a:solidFill>
                    <a:srgbClr val="C00000"/>
                  </a:solidFill>
                </a:rPr>
                <a:t>1</a:t>
              </a:r>
              <a:endParaRPr lang="en-US" baseline="-25000" dirty="0">
                <a:solidFill>
                  <a:srgbClr val="C00000"/>
                </a:solidFill>
              </a:endParaRPr>
            </a:p>
          </p:txBody>
        </p:sp>
        <p:sp>
          <p:nvSpPr>
            <p:cNvPr id="19" name="TextBox 18"/>
            <p:cNvSpPr txBox="1"/>
            <p:nvPr/>
          </p:nvSpPr>
          <p:spPr>
            <a:xfrm>
              <a:off x="2590800" y="3516868"/>
              <a:ext cx="457200" cy="369332"/>
            </a:xfrm>
            <a:prstGeom prst="rect">
              <a:avLst/>
            </a:prstGeom>
            <a:noFill/>
          </p:spPr>
          <p:txBody>
            <a:bodyPr wrap="square" rtlCol="0">
              <a:spAutoFit/>
            </a:bodyPr>
            <a:lstStyle/>
            <a:p>
              <a:r>
                <a:rPr lang="en-US" dirty="0" smtClean="0">
                  <a:solidFill>
                    <a:srgbClr val="C00000"/>
                  </a:solidFill>
                </a:rPr>
                <a:t>w</a:t>
              </a:r>
              <a:r>
                <a:rPr lang="en-US" baseline="-25000" dirty="0">
                  <a:solidFill>
                    <a:srgbClr val="C00000"/>
                  </a:solidFill>
                </a:rPr>
                <a:t>2</a:t>
              </a:r>
            </a:p>
          </p:txBody>
        </p:sp>
        <p:sp>
          <p:nvSpPr>
            <p:cNvPr id="20" name="TextBox 19"/>
            <p:cNvSpPr txBox="1"/>
            <p:nvPr/>
          </p:nvSpPr>
          <p:spPr>
            <a:xfrm>
              <a:off x="2590800" y="3821668"/>
              <a:ext cx="457200" cy="369332"/>
            </a:xfrm>
            <a:prstGeom prst="rect">
              <a:avLst/>
            </a:prstGeom>
            <a:noFill/>
          </p:spPr>
          <p:txBody>
            <a:bodyPr wrap="square" rtlCol="0">
              <a:spAutoFit/>
            </a:bodyPr>
            <a:lstStyle/>
            <a:p>
              <a:r>
                <a:rPr lang="en-US" dirty="0" err="1" smtClean="0">
                  <a:solidFill>
                    <a:srgbClr val="C00000"/>
                  </a:solidFill>
                </a:rPr>
                <a:t>w</a:t>
              </a:r>
              <a:r>
                <a:rPr lang="en-US" baseline="-25000" dirty="0" err="1" smtClean="0">
                  <a:solidFill>
                    <a:srgbClr val="C00000"/>
                  </a:solidFill>
                </a:rPr>
                <a:t>d</a:t>
              </a:r>
              <a:endParaRPr lang="en-US" baseline="-25000" dirty="0">
                <a:solidFill>
                  <a:srgbClr val="C00000"/>
                </a:solidFill>
              </a:endParaRPr>
            </a:p>
          </p:txBody>
        </p:sp>
        <p:sp>
          <p:nvSpPr>
            <p:cNvPr id="21" name="TextBox 20"/>
            <p:cNvSpPr txBox="1"/>
            <p:nvPr/>
          </p:nvSpPr>
          <p:spPr>
            <a:xfrm>
              <a:off x="2590800" y="4202668"/>
              <a:ext cx="457200" cy="369332"/>
            </a:xfrm>
            <a:prstGeom prst="rect">
              <a:avLst/>
            </a:prstGeom>
            <a:noFill/>
          </p:spPr>
          <p:txBody>
            <a:bodyPr wrap="square" rtlCol="0">
              <a:spAutoFit/>
            </a:bodyPr>
            <a:lstStyle/>
            <a:p>
              <a:r>
                <a:rPr lang="en-US" dirty="0" smtClean="0">
                  <a:solidFill>
                    <a:srgbClr val="C00000"/>
                  </a:solidFill>
                </a:rPr>
                <a:t>w</a:t>
              </a:r>
              <a:r>
                <a:rPr lang="en-US" baseline="-25000" dirty="0" smtClean="0">
                  <a:solidFill>
                    <a:srgbClr val="C00000"/>
                  </a:solidFill>
                </a:rPr>
                <a:t>0</a:t>
              </a:r>
              <a:endParaRPr lang="en-US" baseline="-25000" dirty="0">
                <a:solidFill>
                  <a:srgbClr val="C00000"/>
                </a:solidFill>
              </a:endParaRPr>
            </a:p>
          </p:txBody>
        </p:sp>
        <p:sp>
          <p:nvSpPr>
            <p:cNvPr id="22" name="TextBox 21"/>
            <p:cNvSpPr txBox="1"/>
            <p:nvPr/>
          </p:nvSpPr>
          <p:spPr>
            <a:xfrm>
              <a:off x="5181600" y="3505200"/>
              <a:ext cx="1371600" cy="369332"/>
            </a:xfrm>
            <a:prstGeom prst="rect">
              <a:avLst/>
            </a:prstGeom>
            <a:noFill/>
          </p:spPr>
          <p:txBody>
            <a:bodyPr wrap="square" rtlCol="0">
              <a:spAutoFit/>
            </a:bodyPr>
            <a:lstStyle/>
            <a:p>
              <a:r>
                <a:rPr lang="en-US" dirty="0" smtClean="0"/>
                <a:t>Y(output)</a:t>
              </a:r>
              <a:endParaRPr lang="en-US" dirty="0"/>
            </a:p>
          </p:txBody>
        </p:sp>
      </p:grpSp>
      <p:sp>
        <p:nvSpPr>
          <p:cNvPr id="5" name="Slide Number Placeholder 4"/>
          <p:cNvSpPr>
            <a:spLocks noGrp="1"/>
          </p:cNvSpPr>
          <p:nvPr>
            <p:ph type="sldNum" sz="quarter" idx="12"/>
          </p:nvPr>
        </p:nvSpPr>
        <p:spPr/>
        <p:txBody>
          <a:bodyPr>
            <a:normAutofit fontScale="85000" lnSpcReduction="20000"/>
          </a:bodyPr>
          <a:lstStyle/>
          <a:p>
            <a:fld id="{87BB9D3B-A09B-4B15-A177-E92F66B13FC4}" type="slidenum">
              <a:rPr lang="en-US" smtClean="0"/>
              <a:t>15</a:t>
            </a:fld>
            <a:endParaRPr lang="en-US"/>
          </a:p>
        </p:txBody>
      </p:sp>
    </p:spTree>
    <p:extLst>
      <p:ext uri="{BB962C8B-B14F-4D97-AF65-F5344CB8AC3E}">
        <p14:creationId xmlns:p14="http://schemas.microsoft.com/office/powerpoint/2010/main" val="3136976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networks</a:t>
            </a:r>
          </a:p>
        </p:txBody>
      </p:sp>
      <p:sp>
        <p:nvSpPr>
          <p:cNvPr id="6" name="Content Placeholder 5"/>
          <p:cNvSpPr>
            <a:spLocks noGrp="1"/>
          </p:cNvSpPr>
          <p:nvPr>
            <p:ph sz="quarter" idx="1"/>
          </p:nvPr>
        </p:nvSpPr>
        <p:spPr/>
        <p:txBody>
          <a:bodyPr/>
          <a:lstStyle/>
          <a:p>
            <a:endParaRPr lang="en-US" dirty="0"/>
          </a:p>
        </p:txBody>
      </p:sp>
      <p:pic>
        <p:nvPicPr>
          <p:cNvPr id="3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519" y="2438400"/>
            <a:ext cx="6552881"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normAutofit fontScale="85000" lnSpcReduction="20000"/>
          </a:bodyPr>
          <a:lstStyle/>
          <a:p>
            <a:fld id="{87BB9D3B-A09B-4B15-A177-E92F66B13FC4}" type="slidenum">
              <a:rPr lang="en-US" smtClean="0"/>
              <a:t>16</a:t>
            </a:fld>
            <a:endParaRPr lang="en-US"/>
          </a:p>
        </p:txBody>
      </p:sp>
    </p:spTree>
    <p:extLst>
      <p:ext uri="{BB962C8B-B14F-4D97-AF65-F5344CB8AC3E}">
        <p14:creationId xmlns:p14="http://schemas.microsoft.com/office/powerpoint/2010/main" val="15200677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Neuron </a:t>
            </a:r>
            <a:r>
              <a:rPr lang="en-US" dirty="0"/>
              <a:t>or </a:t>
            </a:r>
            <a:r>
              <a:rPr lang="en-US" dirty="0" smtClean="0"/>
              <a:t>node in Neural Network</a:t>
            </a:r>
            <a:r>
              <a:rPr lang="en-US" dirty="0"/>
              <a:t/>
            </a:r>
            <a:br>
              <a:rPr lang="en-US" dirty="0"/>
            </a:br>
            <a:endParaRPr lang="en-US" dirty="0"/>
          </a:p>
        </p:txBody>
      </p:sp>
      <p:sp>
        <p:nvSpPr>
          <p:cNvPr id="3" name="Content Placeholder 2"/>
          <p:cNvSpPr>
            <a:spLocks noGrp="1"/>
          </p:cNvSpPr>
          <p:nvPr>
            <p:ph sz="quarter" idx="1"/>
          </p:nvPr>
        </p:nvSpPr>
        <p:spPr/>
        <p:txBody>
          <a:bodyPr/>
          <a:lstStyle/>
          <a:p>
            <a:r>
              <a:rPr lang="en-US" dirty="0" smtClean="0"/>
              <a:t>A node</a:t>
            </a:r>
          </a:p>
          <a:p>
            <a:r>
              <a:rPr lang="en-US" dirty="0" smtClean="0"/>
              <a:t>The aim is to select the proper weight vectors which can classify two or more classes correctly</a:t>
            </a: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3219688"/>
            <a:ext cx="5638800" cy="3409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normAutofit fontScale="85000" lnSpcReduction="20000"/>
          </a:bodyPr>
          <a:lstStyle/>
          <a:p>
            <a:fld id="{87BB9D3B-A09B-4B15-A177-E92F66B13FC4}" type="slidenum">
              <a:rPr lang="en-US" smtClean="0"/>
              <a:t>17</a:t>
            </a:fld>
            <a:endParaRPr lang="en-US"/>
          </a:p>
        </p:txBody>
      </p:sp>
    </p:spTree>
    <p:extLst>
      <p:ext uri="{BB962C8B-B14F-4D97-AF65-F5344CB8AC3E}">
        <p14:creationId xmlns:p14="http://schemas.microsoft.com/office/powerpoint/2010/main" val="38361240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Networks</a:t>
            </a:r>
            <a:endParaRPr lang="en-US" dirty="0"/>
          </a:p>
        </p:txBody>
      </p:sp>
      <p:sp>
        <p:nvSpPr>
          <p:cNvPr id="3" name="Content Placeholder 2"/>
          <p:cNvSpPr>
            <a:spLocks noGrp="1"/>
          </p:cNvSpPr>
          <p:nvPr>
            <p:ph sz="quarter" idx="1"/>
          </p:nvPr>
        </p:nvSpPr>
        <p:spPr/>
        <p:txBody>
          <a:bodyPr/>
          <a:lstStyle/>
          <a:p>
            <a:r>
              <a:rPr lang="en-US" dirty="0" smtClean="0"/>
              <a:t>Function of neural networks</a:t>
            </a:r>
          </a:p>
          <a:p>
            <a:r>
              <a:rPr lang="en-US" dirty="0"/>
              <a:t>As it is very close to perceptron criterion, a neural network formed out of such neuron model is also called as perceptron</a:t>
            </a:r>
          </a:p>
          <a:p>
            <a:endParaRPr lang="en-US" dirty="0"/>
          </a:p>
        </p:txBody>
      </p:sp>
      <p:pic>
        <p:nvPicPr>
          <p:cNvPr id="4" name="Picture 2" descr="Image result for percoeptron with animation 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8761" y="3622964"/>
            <a:ext cx="6111239" cy="2777836"/>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normAutofit fontScale="85000" lnSpcReduction="20000"/>
          </a:bodyPr>
          <a:lstStyle/>
          <a:p>
            <a:fld id="{87BB9D3B-A09B-4B15-A177-E92F66B13FC4}" type="slidenum">
              <a:rPr lang="en-US" smtClean="0"/>
              <a:t>18</a:t>
            </a:fld>
            <a:endParaRPr lang="en-US"/>
          </a:p>
        </p:txBody>
      </p:sp>
    </p:spTree>
    <p:extLst>
      <p:ext uri="{BB962C8B-B14F-4D97-AF65-F5344CB8AC3E}">
        <p14:creationId xmlns:p14="http://schemas.microsoft.com/office/powerpoint/2010/main" val="12115369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Networks</a:t>
            </a:r>
          </a:p>
        </p:txBody>
      </p:sp>
      <p:sp>
        <p:nvSpPr>
          <p:cNvPr id="3" name="Content Placeholder 2"/>
          <p:cNvSpPr>
            <a:spLocks noGrp="1"/>
          </p:cNvSpPr>
          <p:nvPr>
            <p:ph sz="quarter" idx="1"/>
          </p:nvPr>
        </p:nvSpPr>
        <p:spPr/>
        <p:txBody>
          <a:bodyPr/>
          <a:lstStyle/>
          <a:p>
            <a:r>
              <a:rPr lang="en-US" dirty="0" smtClean="0"/>
              <a:t>In the simplest case, we can have a </a:t>
            </a:r>
            <a:r>
              <a:rPr lang="en-US" dirty="0" smtClean="0">
                <a:solidFill>
                  <a:srgbClr val="C00000"/>
                </a:solidFill>
              </a:rPr>
              <a:t>single output single layer perceptron </a:t>
            </a:r>
            <a:r>
              <a:rPr lang="en-US" dirty="0" smtClean="0"/>
              <a:t>which is nothing but </a:t>
            </a:r>
            <a:r>
              <a:rPr lang="en-US" dirty="0" smtClean="0">
                <a:solidFill>
                  <a:srgbClr val="C00000"/>
                </a:solidFill>
              </a:rPr>
              <a:t>a single neuron or a single node </a:t>
            </a:r>
            <a:r>
              <a:rPr lang="en-US" dirty="0" smtClean="0"/>
              <a:t>in neural network</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B9D3B-A09B-4B15-A177-E92F66B13FC4}" type="slidenum">
              <a:rPr lang="en-US" smtClean="0"/>
              <a:t>19</a:t>
            </a:fld>
            <a:endParaRPr lang="en-US"/>
          </a:p>
        </p:txBody>
      </p:sp>
    </p:spTree>
    <p:extLst>
      <p:ext uri="{BB962C8B-B14F-4D97-AF65-F5344CB8AC3E}">
        <p14:creationId xmlns:p14="http://schemas.microsoft.com/office/powerpoint/2010/main" val="14589367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and non-linear classifier</a:t>
            </a:r>
            <a:endParaRPr lang="en-US" dirty="0"/>
          </a:p>
        </p:txBody>
      </p:sp>
      <p:sp>
        <p:nvSpPr>
          <p:cNvPr id="3" name="Content Placeholder 2"/>
          <p:cNvSpPr>
            <a:spLocks noGrp="1"/>
          </p:cNvSpPr>
          <p:nvPr>
            <p:ph sz="quarter" idx="1"/>
          </p:nvPr>
        </p:nvSpPr>
        <p:spPr/>
        <p:txBody>
          <a:bodyPr/>
          <a:lstStyle/>
          <a:p>
            <a:r>
              <a:rPr lang="en-US" dirty="0" smtClean="0"/>
              <a:t>Linear Classifiers- Perceptron, SVM</a:t>
            </a:r>
          </a:p>
          <a:p>
            <a:r>
              <a:rPr lang="en-US" dirty="0" smtClean="0"/>
              <a:t>Non linear cases it minimize sum of squared error.</a:t>
            </a:r>
          </a:p>
          <a:p>
            <a:pPr marL="0" indent="0">
              <a:buNone/>
            </a:pP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2886075"/>
            <a:ext cx="7343775" cy="351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normAutofit fontScale="85000" lnSpcReduction="20000"/>
          </a:bodyPr>
          <a:lstStyle/>
          <a:p>
            <a:fld id="{87BB9D3B-A09B-4B15-A177-E92F66B13FC4}" type="slidenum">
              <a:rPr lang="en-US" smtClean="0"/>
              <a:t>2</a:t>
            </a:fld>
            <a:endParaRPr lang="en-US"/>
          </a:p>
        </p:txBody>
      </p:sp>
    </p:spTree>
    <p:extLst>
      <p:ext uri="{BB962C8B-B14F-4D97-AF65-F5344CB8AC3E}">
        <p14:creationId xmlns:p14="http://schemas.microsoft.com/office/powerpoint/2010/main" val="3727067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Single layer single output - Perceptron</a:t>
            </a:r>
            <a:endParaRPr lang="en-US" dirty="0"/>
          </a:p>
        </p:txBody>
      </p:sp>
      <p:sp>
        <p:nvSpPr>
          <p:cNvPr id="3" name="Content Placeholder 2"/>
          <p:cNvSpPr>
            <a:spLocks noGrp="1"/>
          </p:cNvSpPr>
          <p:nvPr>
            <p:ph sz="quarter" idx="1"/>
          </p:nvPr>
        </p:nvSpPr>
        <p:spPr/>
        <p:txBody>
          <a:bodyPr>
            <a:normAutofit/>
          </a:bodyPr>
          <a:lstStyle/>
          <a:p>
            <a:r>
              <a:rPr lang="en-US" sz="2800" dirty="0" smtClean="0"/>
              <a:t>Also called as single layer perception with one neuron</a:t>
            </a:r>
          </a:p>
          <a:p>
            <a:r>
              <a:rPr lang="en-US" sz="2800" dirty="0" smtClean="0">
                <a:solidFill>
                  <a:srgbClr val="C00000"/>
                </a:solidFill>
              </a:rPr>
              <a:t>Good for linearly separable cases (binary classification)</a:t>
            </a:r>
            <a:endParaRPr lang="en-US" sz="2800" dirty="0">
              <a:solidFill>
                <a:srgbClr val="C00000"/>
              </a:solidFill>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3248025"/>
            <a:ext cx="6017654" cy="300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1725" y="3048000"/>
            <a:ext cx="2962275" cy="302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normAutofit fontScale="85000" lnSpcReduction="20000"/>
          </a:bodyPr>
          <a:lstStyle/>
          <a:p>
            <a:fld id="{87BB9D3B-A09B-4B15-A177-E92F66B13FC4}" type="slidenum">
              <a:rPr lang="en-US" smtClean="0"/>
              <a:t>20</a:t>
            </a:fld>
            <a:endParaRPr lang="en-US"/>
          </a:p>
        </p:txBody>
      </p:sp>
    </p:spTree>
    <p:extLst>
      <p:ext uri="{BB962C8B-B14F-4D97-AF65-F5344CB8AC3E}">
        <p14:creationId xmlns:p14="http://schemas.microsoft.com/office/powerpoint/2010/main" val="821152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layer </a:t>
            </a:r>
            <a:r>
              <a:rPr lang="en-US" dirty="0" smtClean="0"/>
              <a:t>multiple </a:t>
            </a:r>
            <a:r>
              <a:rPr lang="en-US" dirty="0"/>
              <a:t>output NN</a:t>
            </a:r>
          </a:p>
        </p:txBody>
      </p:sp>
      <p:sp>
        <p:nvSpPr>
          <p:cNvPr id="3" name="Content Placeholder 2"/>
          <p:cNvSpPr>
            <a:spLocks noGrp="1"/>
          </p:cNvSpPr>
          <p:nvPr>
            <p:ph sz="quarter" idx="1"/>
          </p:nvPr>
        </p:nvSpPr>
        <p:spPr/>
        <p:txBody>
          <a:bodyPr>
            <a:normAutofit/>
          </a:bodyPr>
          <a:lstStyle/>
          <a:p>
            <a:r>
              <a:rPr lang="en-US" sz="2800" dirty="0"/>
              <a:t>Also called as single layer </a:t>
            </a:r>
            <a:r>
              <a:rPr lang="en-US" sz="2800" dirty="0" smtClean="0"/>
              <a:t>perception with 4 neurons</a:t>
            </a:r>
          </a:p>
          <a:p>
            <a:r>
              <a:rPr lang="en-US" sz="2800" dirty="0" smtClean="0">
                <a:solidFill>
                  <a:srgbClr val="C00000"/>
                </a:solidFill>
              </a:rPr>
              <a:t>Good for linearly separable cases (Multiclass)</a:t>
            </a:r>
            <a:endParaRPr lang="en-US" sz="2800" dirty="0">
              <a:solidFill>
                <a:srgbClr val="C00000"/>
              </a:solidFill>
            </a:endParaRPr>
          </a:p>
          <a:p>
            <a:endParaRPr lang="en-US" sz="2800"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33992"/>
            <a:ext cx="5103730" cy="3719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Multiclass Classification Using SVM| SVM For Multiclass Classific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2971800"/>
            <a:ext cx="3200400" cy="312212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normAutofit fontScale="85000" lnSpcReduction="20000"/>
          </a:bodyPr>
          <a:lstStyle/>
          <a:p>
            <a:fld id="{87BB9D3B-A09B-4B15-A177-E92F66B13FC4}" type="slidenum">
              <a:rPr lang="en-US" smtClean="0"/>
              <a:t>21</a:t>
            </a:fld>
            <a:endParaRPr lang="en-US"/>
          </a:p>
        </p:txBody>
      </p:sp>
    </p:spTree>
    <p:extLst>
      <p:ext uri="{BB962C8B-B14F-4D97-AF65-F5344CB8AC3E}">
        <p14:creationId xmlns:p14="http://schemas.microsoft.com/office/powerpoint/2010/main" val="36844578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layer </a:t>
            </a:r>
            <a:r>
              <a:rPr lang="en-US" dirty="0" smtClean="0"/>
              <a:t>single </a:t>
            </a:r>
            <a:r>
              <a:rPr lang="en-US" dirty="0"/>
              <a:t>output NN</a:t>
            </a:r>
          </a:p>
        </p:txBody>
      </p:sp>
      <p:sp>
        <p:nvSpPr>
          <p:cNvPr id="3" name="Content Placeholder 2"/>
          <p:cNvSpPr>
            <a:spLocks noGrp="1"/>
          </p:cNvSpPr>
          <p:nvPr>
            <p:ph sz="quarter" idx="1"/>
          </p:nvPr>
        </p:nvSpPr>
        <p:spPr/>
        <p:txBody>
          <a:bodyPr/>
          <a:lstStyle/>
          <a:p>
            <a:r>
              <a:rPr lang="en-US" dirty="0"/>
              <a:t>Also called as multilayer perceptron (MLP)</a:t>
            </a:r>
          </a:p>
          <a:p>
            <a:r>
              <a:rPr lang="en-US" dirty="0">
                <a:solidFill>
                  <a:srgbClr val="C00000"/>
                </a:solidFill>
              </a:rPr>
              <a:t>Good for non linearly separable </a:t>
            </a:r>
            <a:r>
              <a:rPr lang="en-US" dirty="0" smtClean="0">
                <a:solidFill>
                  <a:srgbClr val="C00000"/>
                </a:solidFill>
              </a:rPr>
              <a:t>cases (binary)</a:t>
            </a:r>
          </a:p>
          <a:p>
            <a:r>
              <a:rPr lang="en-US" dirty="0" smtClean="0">
                <a:solidFill>
                  <a:srgbClr val="C00000"/>
                </a:solidFill>
              </a:rPr>
              <a:t>We use sigmoid as non linear function</a:t>
            </a:r>
            <a:endParaRPr lang="en-US" dirty="0">
              <a:solidFill>
                <a:srgbClr val="C00000"/>
              </a:solidFill>
            </a:endParaRPr>
          </a:p>
          <a:p>
            <a:endParaRPr lang="en-US" dirty="0"/>
          </a:p>
        </p:txBody>
      </p:sp>
      <p:pic>
        <p:nvPicPr>
          <p:cNvPr id="8194" name="Picture 2" descr="General structure of MLP neural network architecture. | Download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3262647"/>
            <a:ext cx="3009900" cy="351915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3119342"/>
            <a:ext cx="3124200" cy="3281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normAutofit fontScale="85000" lnSpcReduction="20000"/>
          </a:bodyPr>
          <a:lstStyle/>
          <a:p>
            <a:fld id="{87BB9D3B-A09B-4B15-A177-E92F66B13FC4}" type="slidenum">
              <a:rPr lang="en-US" smtClean="0"/>
              <a:t>22</a:t>
            </a:fld>
            <a:endParaRPr lang="en-US"/>
          </a:p>
        </p:txBody>
      </p:sp>
    </p:spTree>
    <p:extLst>
      <p:ext uri="{BB962C8B-B14F-4D97-AF65-F5344CB8AC3E}">
        <p14:creationId xmlns:p14="http://schemas.microsoft.com/office/powerpoint/2010/main" val="12881544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a:t>
            </a:r>
            <a:r>
              <a:rPr lang="en-US" dirty="0"/>
              <a:t>layer multiple output NN</a:t>
            </a:r>
          </a:p>
        </p:txBody>
      </p:sp>
      <p:sp>
        <p:nvSpPr>
          <p:cNvPr id="3" name="Content Placeholder 2"/>
          <p:cNvSpPr>
            <a:spLocks noGrp="1"/>
          </p:cNvSpPr>
          <p:nvPr>
            <p:ph sz="quarter" idx="1"/>
          </p:nvPr>
        </p:nvSpPr>
        <p:spPr/>
        <p:txBody>
          <a:bodyPr/>
          <a:lstStyle/>
          <a:p>
            <a:r>
              <a:rPr lang="en-US" dirty="0" smtClean="0"/>
              <a:t>Also called as multilayer perceptron (MLP) or artificial neural network (ANN)</a:t>
            </a:r>
          </a:p>
          <a:p>
            <a:r>
              <a:rPr lang="en-US" dirty="0">
                <a:solidFill>
                  <a:srgbClr val="C00000"/>
                </a:solidFill>
              </a:rPr>
              <a:t>Good for </a:t>
            </a:r>
            <a:r>
              <a:rPr lang="en-US" dirty="0" smtClean="0">
                <a:solidFill>
                  <a:srgbClr val="C00000"/>
                </a:solidFill>
              </a:rPr>
              <a:t>non linearly </a:t>
            </a:r>
            <a:r>
              <a:rPr lang="en-US" dirty="0">
                <a:solidFill>
                  <a:srgbClr val="C00000"/>
                </a:solidFill>
              </a:rPr>
              <a:t>separable </a:t>
            </a:r>
            <a:r>
              <a:rPr lang="en-US" dirty="0" smtClean="0">
                <a:solidFill>
                  <a:srgbClr val="C00000"/>
                </a:solidFill>
              </a:rPr>
              <a:t>cases (multiclass)</a:t>
            </a:r>
            <a:endParaRPr lang="en-US" dirty="0">
              <a:solidFill>
                <a:srgbClr val="C00000"/>
              </a:solidFill>
            </a:endParaRPr>
          </a:p>
          <a:p>
            <a:endParaRPr lang="en-US" dirty="0" smtClean="0"/>
          </a:p>
          <a:p>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231942"/>
            <a:ext cx="5355566" cy="3049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858000" y="3288268"/>
            <a:ext cx="1905000" cy="369332"/>
          </a:xfrm>
          <a:prstGeom prst="rect">
            <a:avLst/>
          </a:prstGeom>
          <a:noFill/>
        </p:spPr>
        <p:txBody>
          <a:bodyPr wrap="square" rtlCol="0">
            <a:spAutoFit/>
          </a:bodyPr>
          <a:lstStyle/>
          <a:p>
            <a:r>
              <a:rPr lang="en-US" dirty="0" smtClean="0"/>
              <a:t>Non linear </a:t>
            </a:r>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050" y="3743325"/>
            <a:ext cx="2876550" cy="250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normAutofit fontScale="85000" lnSpcReduction="20000"/>
          </a:bodyPr>
          <a:lstStyle/>
          <a:p>
            <a:fld id="{87BB9D3B-A09B-4B15-A177-E92F66B13FC4}" type="slidenum">
              <a:rPr lang="en-US" smtClean="0"/>
              <a:t>23</a:t>
            </a:fld>
            <a:endParaRPr lang="en-US"/>
          </a:p>
        </p:txBody>
      </p:sp>
    </p:spTree>
    <p:extLst>
      <p:ext uri="{BB962C8B-B14F-4D97-AF65-F5344CB8AC3E}">
        <p14:creationId xmlns:p14="http://schemas.microsoft.com/office/powerpoint/2010/main" val="2814740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Feed forward neural network</a:t>
            </a:r>
            <a:endParaRPr lang="en-US" dirty="0"/>
          </a:p>
        </p:txBody>
      </p:sp>
      <p:sp>
        <p:nvSpPr>
          <p:cNvPr id="3" name="Content Placeholder 2"/>
          <p:cNvSpPr>
            <a:spLocks noGrp="1"/>
          </p:cNvSpPr>
          <p:nvPr>
            <p:ph sz="quarter" idx="1"/>
          </p:nvPr>
        </p:nvSpPr>
        <p:spPr/>
        <p:txBody>
          <a:bodyPr/>
          <a:lstStyle/>
          <a:p>
            <a:r>
              <a:rPr lang="en-US" dirty="0" smtClean="0"/>
              <a:t>MLP</a:t>
            </a:r>
            <a:endParaRPr lang="en-US" dirty="0"/>
          </a:p>
        </p:txBody>
      </p:sp>
      <p:pic>
        <p:nvPicPr>
          <p:cNvPr id="9219" name="Picture 3" descr="C:\Users\Dr.UMARANI\Desktop\Feed-Forward-Neural-Network.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438400"/>
            <a:ext cx="5278582" cy="395893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normAutofit fontScale="85000" lnSpcReduction="20000"/>
          </a:bodyPr>
          <a:lstStyle/>
          <a:p>
            <a:fld id="{87BB9D3B-A09B-4B15-A177-E92F66B13FC4}" type="slidenum">
              <a:rPr lang="en-US" smtClean="0"/>
              <a:t>24</a:t>
            </a:fld>
            <a:endParaRPr lang="en-US"/>
          </a:p>
        </p:txBody>
      </p:sp>
    </p:spTree>
    <p:extLst>
      <p:ext uri="{BB962C8B-B14F-4D97-AF65-F5344CB8AC3E}">
        <p14:creationId xmlns:p14="http://schemas.microsoft.com/office/powerpoint/2010/main" val="34926651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Back propagation learning </a:t>
            </a:r>
            <a:r>
              <a:rPr lang="en-US" dirty="0"/>
              <a:t>a</a:t>
            </a:r>
            <a:r>
              <a:rPr lang="en-US" dirty="0" smtClean="0"/>
              <a:t>lgorithm</a:t>
            </a:r>
            <a:endParaRPr lang="en-US" dirty="0"/>
          </a:p>
        </p:txBody>
      </p:sp>
      <p:sp>
        <p:nvSpPr>
          <p:cNvPr id="3" name="Content Placeholder 2"/>
          <p:cNvSpPr>
            <a:spLocks noGrp="1"/>
          </p:cNvSpPr>
          <p:nvPr>
            <p:ph sz="quarter" idx="1"/>
          </p:nvPr>
        </p:nvSpPr>
        <p:spPr/>
        <p:txBody>
          <a:bodyPr/>
          <a:lstStyle/>
          <a:p>
            <a:r>
              <a:rPr lang="en-US" dirty="0" smtClean="0"/>
              <a:t>MLP</a:t>
            </a:r>
            <a:endParaRPr lang="en-US" dirty="0"/>
          </a:p>
        </p:txBody>
      </p:sp>
      <p:pic>
        <p:nvPicPr>
          <p:cNvPr id="11266" name="Picture 2" descr="https://www.guru99.com/images/1/030819_0937_BackPropaga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209800"/>
            <a:ext cx="7148945" cy="372425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normAutofit fontScale="85000" lnSpcReduction="20000"/>
          </a:bodyPr>
          <a:lstStyle/>
          <a:p>
            <a:fld id="{87BB9D3B-A09B-4B15-A177-E92F66B13FC4}" type="slidenum">
              <a:rPr lang="en-US" smtClean="0"/>
              <a:t>25</a:t>
            </a:fld>
            <a:endParaRPr lang="en-US"/>
          </a:p>
        </p:txBody>
      </p:sp>
    </p:spTree>
    <p:extLst>
      <p:ext uri="{BB962C8B-B14F-4D97-AF65-F5344CB8AC3E}">
        <p14:creationId xmlns:p14="http://schemas.microsoft.com/office/powerpoint/2010/main" val="873232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do?</a:t>
            </a:r>
            <a:endParaRPr lang="en-US" dirty="0"/>
          </a:p>
        </p:txBody>
      </p:sp>
      <p:sp>
        <p:nvSpPr>
          <p:cNvPr id="3" name="Content Placeholder 2"/>
          <p:cNvSpPr>
            <a:spLocks noGrp="1"/>
          </p:cNvSpPr>
          <p:nvPr>
            <p:ph sz="quarter" idx="1"/>
          </p:nvPr>
        </p:nvSpPr>
        <p:spPr>
          <a:xfrm>
            <a:off x="685800" y="1600200"/>
            <a:ext cx="8229600" cy="4495800"/>
          </a:xfrm>
        </p:spPr>
        <p:txBody>
          <a:bodyPr/>
          <a:lstStyle/>
          <a:p>
            <a:r>
              <a:rPr lang="en-US" dirty="0" smtClean="0"/>
              <a:t>The goal is to set the error function or loss function ‘E’</a:t>
            </a:r>
          </a:p>
          <a:p>
            <a:r>
              <a:rPr lang="en-US" dirty="0" smtClean="0"/>
              <a:t>Minimize the loss function using gradient descent approach by </a:t>
            </a:r>
            <a:r>
              <a:rPr lang="en-US" dirty="0" smtClean="0">
                <a:solidFill>
                  <a:srgbClr val="C00000"/>
                </a:solidFill>
              </a:rPr>
              <a:t>updating the weight vectors </a:t>
            </a:r>
          </a:p>
          <a:p>
            <a:r>
              <a:rPr lang="en-US" dirty="0" smtClean="0"/>
              <a:t>Find the weight </a:t>
            </a:r>
            <a:r>
              <a:rPr lang="en-US" dirty="0" err="1" smtClean="0"/>
              <a:t>updation</a:t>
            </a:r>
            <a:r>
              <a:rPr lang="en-US" dirty="0" smtClean="0"/>
              <a:t> rule for output layer and hidden layer</a:t>
            </a:r>
          </a:p>
          <a:p>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B9D3B-A09B-4B15-A177-E92F66B13FC4}" type="slidenum">
              <a:rPr lang="en-US" smtClean="0"/>
              <a:t>26</a:t>
            </a:fld>
            <a:endParaRPr lang="en-US"/>
          </a:p>
        </p:txBody>
      </p:sp>
    </p:spTree>
    <p:extLst>
      <p:ext uri="{BB962C8B-B14F-4D97-AF65-F5344CB8AC3E}">
        <p14:creationId xmlns:p14="http://schemas.microsoft.com/office/powerpoint/2010/main" val="37450381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MLP output</a:t>
            </a:r>
            <a:endParaRPr lang="en-US" dirty="0"/>
          </a:p>
        </p:txBody>
      </p:sp>
      <p:sp>
        <p:nvSpPr>
          <p:cNvPr id="3" name="Content Placeholder 2"/>
          <p:cNvSpPr>
            <a:spLocks noGrp="1"/>
          </p:cNvSpPr>
          <p:nvPr>
            <p:ph sz="quarter" idx="1"/>
          </p:nvPr>
        </p:nvSpPr>
        <p:spPr/>
        <p:txBody>
          <a:bodyPr>
            <a:normAutofit/>
          </a:bodyPr>
          <a:lstStyle/>
          <a:p>
            <a:r>
              <a:rPr lang="en-US" sz="1600" dirty="0">
                <a:hlinkClick r:id="rId2"/>
              </a:rPr>
              <a:t>https://towardsdatascience.com/lets-code-a-neural-network-in-plain-numpy-ae7e74410795</a:t>
            </a:r>
            <a:endParaRPr lang="en-US" sz="1600" dirty="0"/>
          </a:p>
        </p:txBody>
      </p:sp>
      <p:pic>
        <p:nvPicPr>
          <p:cNvPr id="1026" name="Picture 2" descr="https://miro.medium.com/max/720/1*-LncFBAGu9nObJMFbXSty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2057400"/>
            <a:ext cx="4572000" cy="457200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normAutofit fontScale="85000" lnSpcReduction="20000"/>
          </a:bodyPr>
          <a:lstStyle/>
          <a:p>
            <a:fld id="{87BB9D3B-A09B-4B15-A177-E92F66B13FC4}" type="slidenum">
              <a:rPr lang="en-US" smtClean="0"/>
              <a:t>27</a:t>
            </a:fld>
            <a:endParaRPr lang="en-US"/>
          </a:p>
        </p:txBody>
      </p:sp>
    </p:spTree>
    <p:extLst>
      <p:ext uri="{BB962C8B-B14F-4D97-AF65-F5344CB8AC3E}">
        <p14:creationId xmlns:p14="http://schemas.microsoft.com/office/powerpoint/2010/main" val="39790940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MLP Output</a:t>
            </a:r>
            <a:endParaRPr lang="en-US" dirty="0"/>
          </a:p>
        </p:txBody>
      </p:sp>
      <p:sp>
        <p:nvSpPr>
          <p:cNvPr id="3" name="Content Placeholder 2"/>
          <p:cNvSpPr>
            <a:spLocks noGrp="1"/>
          </p:cNvSpPr>
          <p:nvPr>
            <p:ph sz="quarter" idx="1"/>
          </p:nvPr>
        </p:nvSpPr>
        <p:spPr/>
        <p:txBody>
          <a:bodyPr/>
          <a:lstStyle/>
          <a:p>
            <a:endParaRPr lang="en-US"/>
          </a:p>
        </p:txBody>
      </p:sp>
      <p:pic>
        <p:nvPicPr>
          <p:cNvPr id="2050" name="Picture 2" descr="https://miro.medium.com/max/720/1*tkQMbIDPG02Ps_gqBbO2GA.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76200"/>
            <a:ext cx="3352800" cy="67056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miro.medium.com/max/720/1*-LncFBAGu9nObJMFbXSty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61" y="1014549"/>
            <a:ext cx="5382984" cy="538298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normAutofit fontScale="85000" lnSpcReduction="20000"/>
          </a:bodyPr>
          <a:lstStyle/>
          <a:p>
            <a:fld id="{87BB9D3B-A09B-4B15-A177-E92F66B13FC4}" type="slidenum">
              <a:rPr lang="en-US" smtClean="0"/>
              <a:t>28</a:t>
            </a:fld>
            <a:endParaRPr lang="en-US"/>
          </a:p>
        </p:txBody>
      </p:sp>
    </p:spTree>
    <p:extLst>
      <p:ext uri="{BB962C8B-B14F-4D97-AF65-F5344CB8AC3E}">
        <p14:creationId xmlns:p14="http://schemas.microsoft.com/office/powerpoint/2010/main" val="30898938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MLP-example</a:t>
            </a:r>
            <a:endParaRPr lang="en-US" dirty="0"/>
          </a:p>
        </p:txBody>
      </p:sp>
      <p:pic>
        <p:nvPicPr>
          <p:cNvPr id="10242" name="Picture 2" descr="C:\Users\Dr.UMARANI\Desktop\DeadlyDeafeningAtlanticblackgoby-max-1mb.gif"/>
          <p:cNvPicPr>
            <a:picLocks noGrp="1" noChangeAspect="1" noChangeArrowheads="1" noCrop="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1863213" y="2362200"/>
            <a:ext cx="5678129" cy="32004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normAutofit fontScale="85000" lnSpcReduction="20000"/>
          </a:bodyPr>
          <a:lstStyle/>
          <a:p>
            <a:fld id="{87BB9D3B-A09B-4B15-A177-E92F66B13FC4}" type="slidenum">
              <a:rPr lang="en-US" smtClean="0"/>
              <a:t>29</a:t>
            </a:fld>
            <a:endParaRPr lang="en-US"/>
          </a:p>
        </p:txBody>
      </p:sp>
    </p:spTree>
    <p:extLst>
      <p:ext uri="{BB962C8B-B14F-4D97-AF65-F5344CB8AC3E}">
        <p14:creationId xmlns:p14="http://schemas.microsoft.com/office/powerpoint/2010/main" val="3418287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and non-linear classifier</a:t>
            </a:r>
          </a:p>
        </p:txBody>
      </p:sp>
      <p:sp>
        <p:nvSpPr>
          <p:cNvPr id="3" name="Slide Number Placeholder 2"/>
          <p:cNvSpPr>
            <a:spLocks noGrp="1"/>
          </p:cNvSpPr>
          <p:nvPr>
            <p:ph type="sldNum" sz="quarter" idx="12"/>
          </p:nvPr>
        </p:nvSpPr>
        <p:spPr/>
        <p:txBody>
          <a:bodyPr>
            <a:normAutofit fontScale="85000" lnSpcReduction="20000"/>
          </a:bodyPr>
          <a:lstStyle/>
          <a:p>
            <a:fld id="{87BB9D3B-A09B-4B15-A177-E92F66B13FC4}" type="slidenum">
              <a:rPr lang="en-US" smtClean="0"/>
              <a:t>3</a:t>
            </a:fld>
            <a:endParaRPr lang="en-US"/>
          </a:p>
        </p:txBody>
      </p:sp>
      <p:sp>
        <p:nvSpPr>
          <p:cNvPr id="4" name="Content Placeholder 3"/>
          <p:cNvSpPr>
            <a:spLocks noGrp="1"/>
          </p:cNvSpPr>
          <p:nvPr>
            <p:ph sz="quarter" idx="1"/>
          </p:nvPr>
        </p:nvSpPr>
        <p:spPr/>
        <p:txBody>
          <a:bodyPr/>
          <a:lstStyle/>
          <a:p>
            <a:r>
              <a:rPr lang="en-US" dirty="0" smtClean="0"/>
              <a:t>The existing approaches such as perceptron and SVM are assumes for linearly separable classes</a:t>
            </a:r>
          </a:p>
          <a:p>
            <a:r>
              <a:rPr lang="en-US" dirty="0" smtClean="0"/>
              <a:t>But, for non-linearly separable cases it ensures the minimum error rate [sum of squared distance]</a:t>
            </a:r>
            <a:endParaRPr lang="en-US" dirty="0"/>
          </a:p>
        </p:txBody>
      </p:sp>
    </p:spTree>
    <p:extLst>
      <p:ext uri="{BB962C8B-B14F-4D97-AF65-F5344CB8AC3E}">
        <p14:creationId xmlns:p14="http://schemas.microsoft.com/office/powerpoint/2010/main" val="2574236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MNIST Dataset</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782" y="2263886"/>
            <a:ext cx="4305066" cy="3832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descr="Sample images of MNIST data.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1995632"/>
            <a:ext cx="4038600" cy="410036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normAutofit fontScale="85000" lnSpcReduction="20000"/>
          </a:bodyPr>
          <a:lstStyle/>
          <a:p>
            <a:fld id="{87BB9D3B-A09B-4B15-A177-E92F66B13FC4}" type="slidenum">
              <a:rPr lang="en-US" smtClean="0"/>
              <a:t>30</a:t>
            </a:fld>
            <a:endParaRPr lang="en-US"/>
          </a:p>
        </p:txBody>
      </p:sp>
    </p:spTree>
    <p:extLst>
      <p:ext uri="{BB962C8B-B14F-4D97-AF65-F5344CB8AC3E}">
        <p14:creationId xmlns:p14="http://schemas.microsoft.com/office/powerpoint/2010/main" val="5626393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MNIST Dataset</a:t>
            </a:r>
            <a:endParaRPr lang="en-US" dirty="0"/>
          </a:p>
        </p:txBody>
      </p:sp>
      <p:pic>
        <p:nvPicPr>
          <p:cNvPr id="4100" name="Picture 4" descr="The Elegance of Binarised Neural Networks – Huchm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2514600"/>
            <a:ext cx="6287395" cy="370159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normAutofit fontScale="85000" lnSpcReduction="20000"/>
          </a:bodyPr>
          <a:lstStyle/>
          <a:p>
            <a:fld id="{87BB9D3B-A09B-4B15-A177-E92F66B13FC4}" type="slidenum">
              <a:rPr lang="en-US" smtClean="0"/>
              <a:t>31</a:t>
            </a:fld>
            <a:endParaRPr lang="en-US"/>
          </a:p>
        </p:txBody>
      </p:sp>
    </p:spTree>
    <p:extLst>
      <p:ext uri="{BB962C8B-B14F-4D97-AF65-F5344CB8AC3E}">
        <p14:creationId xmlns:p14="http://schemas.microsoft.com/office/powerpoint/2010/main" val="106573444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normAutofit/>
          </a:bodyPr>
          <a:lstStyle/>
          <a:p>
            <a:pPr marL="0" indent="0" algn="ctr">
              <a:buNone/>
            </a:pPr>
            <a:endParaRPr lang="en-US" sz="8000" dirty="0" smtClean="0"/>
          </a:p>
          <a:p>
            <a:pPr marL="0" indent="0" algn="ctr">
              <a:buNone/>
            </a:pPr>
            <a:r>
              <a:rPr lang="en-US" sz="8000" dirty="0" smtClean="0"/>
              <a:t>Thank you</a:t>
            </a:r>
            <a:endParaRPr lang="en-US" sz="8000" dirty="0"/>
          </a:p>
        </p:txBody>
      </p:sp>
      <p:sp>
        <p:nvSpPr>
          <p:cNvPr id="4" name="Slide Number Placeholder 3"/>
          <p:cNvSpPr>
            <a:spLocks noGrp="1"/>
          </p:cNvSpPr>
          <p:nvPr>
            <p:ph type="sldNum" sz="quarter" idx="12"/>
          </p:nvPr>
        </p:nvSpPr>
        <p:spPr/>
        <p:txBody>
          <a:bodyPr>
            <a:normAutofit fontScale="85000" lnSpcReduction="20000"/>
          </a:bodyPr>
          <a:lstStyle/>
          <a:p>
            <a:fld id="{87BB9D3B-A09B-4B15-A177-E92F66B13FC4}" type="slidenum">
              <a:rPr lang="en-US" smtClean="0"/>
              <a:t>32</a:t>
            </a:fld>
            <a:endParaRPr lang="en-US"/>
          </a:p>
        </p:txBody>
      </p:sp>
    </p:spTree>
    <p:extLst>
      <p:ext uri="{BB962C8B-B14F-4D97-AF65-F5344CB8AC3E}">
        <p14:creationId xmlns:p14="http://schemas.microsoft.com/office/powerpoint/2010/main" val="1267821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Networks</a:t>
            </a:r>
            <a:endParaRPr lang="en-US" dirty="0"/>
          </a:p>
        </p:txBody>
      </p:sp>
      <p:sp>
        <p:nvSpPr>
          <p:cNvPr id="3" name="Content Placeholder 2"/>
          <p:cNvSpPr>
            <a:spLocks noGrp="1"/>
          </p:cNvSpPr>
          <p:nvPr>
            <p:ph sz="quarter" idx="1"/>
          </p:nvPr>
        </p:nvSpPr>
        <p:spPr/>
        <p:txBody>
          <a:bodyPr/>
          <a:lstStyle/>
          <a:p>
            <a:r>
              <a:rPr lang="en-US" dirty="0" smtClean="0"/>
              <a:t>Motivation- why neural networks?</a:t>
            </a:r>
          </a:p>
          <a:p>
            <a:r>
              <a:rPr lang="en-US" dirty="0" smtClean="0"/>
              <a:t>Introduction</a:t>
            </a:r>
          </a:p>
          <a:p>
            <a:r>
              <a:rPr lang="en-US" dirty="0" smtClean="0"/>
              <a:t>Single Layer Perceptron</a:t>
            </a:r>
          </a:p>
          <a:p>
            <a:r>
              <a:rPr lang="en-US" dirty="0" smtClean="0"/>
              <a:t>Multiple Layer Perceptron</a:t>
            </a:r>
          </a:p>
          <a:p>
            <a:r>
              <a:rPr lang="en-US" dirty="0" smtClean="0"/>
              <a:t>Example</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87BB9D3B-A09B-4B15-A177-E92F66B13FC4}" type="slidenum">
              <a:rPr lang="en-US" smtClean="0"/>
              <a:t>4</a:t>
            </a:fld>
            <a:endParaRPr lang="en-US"/>
          </a:p>
        </p:txBody>
      </p:sp>
    </p:spTree>
    <p:extLst>
      <p:ext uri="{BB962C8B-B14F-4D97-AF65-F5344CB8AC3E}">
        <p14:creationId xmlns:p14="http://schemas.microsoft.com/office/powerpoint/2010/main" val="36824395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 linear classifier</a:t>
            </a:r>
            <a:endParaRPr lang="en-US" dirty="0"/>
          </a:p>
        </p:txBody>
      </p:sp>
      <p:sp>
        <p:nvSpPr>
          <p:cNvPr id="3" name="Content Placeholder 2"/>
          <p:cNvSpPr>
            <a:spLocks noGrp="1"/>
          </p:cNvSpPr>
          <p:nvPr>
            <p:ph sz="quarter" idx="1"/>
          </p:nvPr>
        </p:nvSpPr>
        <p:spPr/>
        <p:txBody>
          <a:bodyPr/>
          <a:lstStyle/>
          <a:p>
            <a:r>
              <a:rPr lang="en-US" dirty="0" smtClean="0"/>
              <a:t>The most non linear classifiers are</a:t>
            </a:r>
          </a:p>
          <a:p>
            <a:pPr lvl="1"/>
            <a:r>
              <a:rPr lang="en-US" dirty="0" smtClean="0"/>
              <a:t>Quadratic classifier</a:t>
            </a:r>
          </a:p>
          <a:p>
            <a:pPr lvl="1"/>
            <a:r>
              <a:rPr lang="en-US" dirty="0" smtClean="0"/>
              <a:t>Cubic classifier</a:t>
            </a:r>
          </a:p>
          <a:p>
            <a:pPr lvl="1"/>
            <a:endParaRPr lang="en-US" dirty="0"/>
          </a:p>
        </p:txBody>
      </p:sp>
      <p:pic>
        <p:nvPicPr>
          <p:cNvPr id="1026" name="Picture 2" descr="Piecewise quadratic classifier which separates epileptic (in red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2819400"/>
            <a:ext cx="4324350" cy="332422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normAutofit fontScale="85000" lnSpcReduction="20000"/>
          </a:bodyPr>
          <a:lstStyle/>
          <a:p>
            <a:fld id="{87BB9D3B-A09B-4B15-A177-E92F66B13FC4}" type="slidenum">
              <a:rPr lang="en-US" smtClean="0"/>
              <a:t>5</a:t>
            </a:fld>
            <a:endParaRPr lang="en-US"/>
          </a:p>
        </p:txBody>
      </p:sp>
    </p:spTree>
    <p:extLst>
      <p:ext uri="{BB962C8B-B14F-4D97-AF65-F5344CB8AC3E}">
        <p14:creationId xmlns:p14="http://schemas.microsoft.com/office/powerpoint/2010/main" val="85542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Complex nonlinear decision boundary </a:t>
            </a:r>
            <a:endParaRPr lang="en-US" dirty="0"/>
          </a:p>
        </p:txBody>
      </p:sp>
      <p:sp>
        <p:nvSpPr>
          <p:cNvPr id="3" name="Content Placeholder 2"/>
          <p:cNvSpPr>
            <a:spLocks noGrp="1"/>
          </p:cNvSpPr>
          <p:nvPr>
            <p:ph sz="quarter" idx="1"/>
          </p:nvPr>
        </p:nvSpPr>
        <p:spPr/>
        <p:txBody>
          <a:bodyPr/>
          <a:lstStyle/>
          <a:p>
            <a:r>
              <a:rPr lang="en-US" sz="2400" dirty="0" smtClean="0"/>
              <a:t>The decision boundary is so complicated and it becomes much more complicated if the number of classes becomes more than two</a:t>
            </a:r>
          </a:p>
          <a:p>
            <a:r>
              <a:rPr lang="en-US" sz="2400" dirty="0" smtClean="0"/>
              <a:t>The kind of approach, that people take in such complicated cases is to make use of neural networks</a:t>
            </a:r>
          </a:p>
          <a:p>
            <a:endParaRPr lang="en-US" dirty="0" smtClean="0"/>
          </a:p>
          <a:p>
            <a:endParaRPr lang="en-US" dirty="0"/>
          </a:p>
        </p:txBody>
      </p:sp>
      <p:pic>
        <p:nvPicPr>
          <p:cNvPr id="2050" name="Picture 2" descr="08_Neural_Networks_Represent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3646786"/>
            <a:ext cx="4491446" cy="323734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normAutofit fontScale="85000" lnSpcReduction="20000"/>
          </a:bodyPr>
          <a:lstStyle/>
          <a:p>
            <a:fld id="{87BB9D3B-A09B-4B15-A177-E92F66B13FC4}" type="slidenum">
              <a:rPr lang="en-US" smtClean="0"/>
              <a:t>6</a:t>
            </a:fld>
            <a:endParaRPr lang="en-US"/>
          </a:p>
        </p:txBody>
      </p:sp>
    </p:spTree>
    <p:extLst>
      <p:ext uri="{BB962C8B-B14F-4D97-AF65-F5344CB8AC3E}">
        <p14:creationId xmlns:p14="http://schemas.microsoft.com/office/powerpoint/2010/main" val="13832013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531352" cy="990600"/>
          </a:xfrm>
        </p:spPr>
        <p:txBody>
          <a:bodyPr>
            <a:normAutofit fontScale="90000"/>
          </a:bodyPr>
          <a:lstStyle/>
          <a:p>
            <a:r>
              <a:rPr lang="en-US" dirty="0" smtClean="0"/>
              <a:t>Complex nonlinear decision boundary(2) </a:t>
            </a:r>
            <a:endParaRPr lang="en-US" dirty="0"/>
          </a:p>
        </p:txBody>
      </p:sp>
      <p:sp>
        <p:nvSpPr>
          <p:cNvPr id="47" name="Content Placeholder 46"/>
          <p:cNvSpPr>
            <a:spLocks noGrp="1"/>
          </p:cNvSpPr>
          <p:nvPr>
            <p:ph sz="quarter" idx="1"/>
          </p:nvPr>
        </p:nvSpPr>
        <p:spPr/>
        <p:txBody>
          <a:bodyPr/>
          <a:lstStyle/>
          <a:p>
            <a:r>
              <a:rPr lang="en-US" sz="2800" dirty="0" smtClean="0"/>
              <a:t>Though it is a complicated non linear decision boundary we can have a </a:t>
            </a:r>
            <a:r>
              <a:rPr lang="en-US" sz="2800" dirty="0" smtClean="0">
                <a:solidFill>
                  <a:srgbClr val="C00000"/>
                </a:solidFill>
              </a:rPr>
              <a:t>piece wise linear approximation of straight line </a:t>
            </a:r>
            <a:r>
              <a:rPr lang="en-US" sz="2800" dirty="0" smtClean="0"/>
              <a:t>as below</a:t>
            </a:r>
          </a:p>
          <a:p>
            <a:r>
              <a:rPr lang="en-US" sz="2800" dirty="0" smtClean="0"/>
              <a:t>A neural network in the simplest form actually </a:t>
            </a:r>
            <a:r>
              <a:rPr lang="en-US" sz="2800" dirty="0" smtClean="0">
                <a:solidFill>
                  <a:srgbClr val="C00000"/>
                </a:solidFill>
              </a:rPr>
              <a:t>tries to form a collection of such straight line boundaries</a:t>
            </a:r>
          </a:p>
          <a:p>
            <a:endParaRPr lang="en-US" dirty="0"/>
          </a:p>
        </p:txBody>
      </p:sp>
      <p:grpSp>
        <p:nvGrpSpPr>
          <p:cNvPr id="46" name="Group 45"/>
          <p:cNvGrpSpPr/>
          <p:nvPr/>
        </p:nvGrpSpPr>
        <p:grpSpPr>
          <a:xfrm>
            <a:off x="4495800" y="4166963"/>
            <a:ext cx="3733800" cy="2697306"/>
            <a:chOff x="2057400" y="2248889"/>
            <a:chExt cx="5181600" cy="3734789"/>
          </a:xfrm>
        </p:grpSpPr>
        <p:pic>
          <p:nvPicPr>
            <p:cNvPr id="2050" name="Picture 2" descr="08_Neural_Networks_Represent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248889"/>
              <a:ext cx="5181600" cy="3734789"/>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flipV="1">
              <a:off x="2743200" y="2971800"/>
              <a:ext cx="914400" cy="533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657600" y="2971800"/>
              <a:ext cx="1143000" cy="152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4800600" y="2248889"/>
              <a:ext cx="914400" cy="8753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5005252" y="2915145"/>
              <a:ext cx="914400" cy="74245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953000" y="4153642"/>
              <a:ext cx="152400" cy="2158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715000" y="4724400"/>
              <a:ext cx="304800" cy="685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092337" y="4369526"/>
              <a:ext cx="6096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5943600" y="2514600"/>
              <a:ext cx="1" cy="4005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701937" y="2248889"/>
              <a:ext cx="241664" cy="2657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724400" y="3886200"/>
              <a:ext cx="228600" cy="267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4761411" y="3657600"/>
              <a:ext cx="228600" cy="228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Slide Number Placeholder 2"/>
          <p:cNvSpPr>
            <a:spLocks noGrp="1"/>
          </p:cNvSpPr>
          <p:nvPr>
            <p:ph type="sldNum" sz="quarter" idx="12"/>
          </p:nvPr>
        </p:nvSpPr>
        <p:spPr/>
        <p:txBody>
          <a:bodyPr>
            <a:normAutofit fontScale="85000" lnSpcReduction="20000"/>
          </a:bodyPr>
          <a:lstStyle/>
          <a:p>
            <a:fld id="{87BB9D3B-A09B-4B15-A177-E92F66B13FC4}" type="slidenum">
              <a:rPr lang="en-US" smtClean="0"/>
              <a:t>7</a:t>
            </a:fld>
            <a:endParaRPr lang="en-US"/>
          </a:p>
        </p:txBody>
      </p:sp>
    </p:spTree>
    <p:extLst>
      <p:ext uri="{BB962C8B-B14F-4D97-AF65-F5344CB8AC3E}">
        <p14:creationId xmlns:p14="http://schemas.microsoft.com/office/powerpoint/2010/main" val="21757036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534400" cy="990600"/>
          </a:xfrm>
        </p:spPr>
        <p:txBody>
          <a:bodyPr>
            <a:normAutofit fontScale="90000"/>
          </a:bodyPr>
          <a:lstStyle/>
          <a:p>
            <a:r>
              <a:rPr lang="en-US" dirty="0" smtClean="0"/>
              <a:t>Complex nonlinear decision boundary(3) </a:t>
            </a:r>
            <a:endParaRPr lang="en-US" dirty="0"/>
          </a:p>
        </p:txBody>
      </p:sp>
      <p:sp>
        <p:nvSpPr>
          <p:cNvPr id="47" name="Content Placeholder 46"/>
          <p:cNvSpPr>
            <a:spLocks noGrp="1"/>
          </p:cNvSpPr>
          <p:nvPr>
            <p:ph sz="quarter" idx="1"/>
          </p:nvPr>
        </p:nvSpPr>
        <p:spPr/>
        <p:txBody>
          <a:bodyPr/>
          <a:lstStyle/>
          <a:p>
            <a:r>
              <a:rPr lang="en-US" sz="2800" dirty="0" smtClean="0"/>
              <a:t>Collection of such straight lines actually model such complicated non-linear decision boundary</a:t>
            </a:r>
          </a:p>
          <a:p>
            <a:endParaRPr lang="en-US" dirty="0"/>
          </a:p>
        </p:txBody>
      </p:sp>
      <p:grpSp>
        <p:nvGrpSpPr>
          <p:cNvPr id="46" name="Group 45"/>
          <p:cNvGrpSpPr/>
          <p:nvPr/>
        </p:nvGrpSpPr>
        <p:grpSpPr>
          <a:xfrm>
            <a:off x="3200400" y="2945091"/>
            <a:ext cx="4648200" cy="3760509"/>
            <a:chOff x="2057400" y="2248889"/>
            <a:chExt cx="5181600" cy="3734789"/>
          </a:xfrm>
        </p:grpSpPr>
        <p:pic>
          <p:nvPicPr>
            <p:cNvPr id="2050" name="Picture 2" descr="08_Neural_Networks_Represent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248889"/>
              <a:ext cx="5181600" cy="3734789"/>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flipV="1">
              <a:off x="2743200" y="2971800"/>
              <a:ext cx="914400" cy="533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657600" y="2971800"/>
              <a:ext cx="1143000" cy="152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4800600" y="2248889"/>
              <a:ext cx="914400" cy="8753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5005252" y="2915145"/>
              <a:ext cx="914400" cy="74245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953000" y="4153642"/>
              <a:ext cx="152400" cy="2158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715000" y="4724400"/>
              <a:ext cx="304800" cy="685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092337" y="4369526"/>
              <a:ext cx="6096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5943600" y="2514600"/>
              <a:ext cx="1" cy="4005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701937" y="2248889"/>
              <a:ext cx="241664" cy="2657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724400" y="3886200"/>
              <a:ext cx="228600" cy="2674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4761411" y="3657600"/>
              <a:ext cx="228600" cy="228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Slide Number Placeholder 2"/>
          <p:cNvSpPr>
            <a:spLocks noGrp="1"/>
          </p:cNvSpPr>
          <p:nvPr>
            <p:ph type="sldNum" sz="quarter" idx="12"/>
          </p:nvPr>
        </p:nvSpPr>
        <p:spPr/>
        <p:txBody>
          <a:bodyPr>
            <a:normAutofit fontScale="85000" lnSpcReduction="20000"/>
          </a:bodyPr>
          <a:lstStyle/>
          <a:p>
            <a:fld id="{87BB9D3B-A09B-4B15-A177-E92F66B13FC4}" type="slidenum">
              <a:rPr lang="en-US" smtClean="0"/>
              <a:t>8</a:t>
            </a:fld>
            <a:endParaRPr lang="en-US"/>
          </a:p>
        </p:txBody>
      </p:sp>
    </p:spTree>
    <p:extLst>
      <p:ext uri="{BB962C8B-B14F-4D97-AF65-F5344CB8AC3E}">
        <p14:creationId xmlns:p14="http://schemas.microsoft.com/office/powerpoint/2010/main" val="26340770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neural networks have?</a:t>
            </a:r>
            <a:endParaRPr lang="en-US" dirty="0"/>
          </a:p>
        </p:txBody>
      </p:sp>
      <p:sp>
        <p:nvSpPr>
          <p:cNvPr id="3" name="Content Placeholder 2"/>
          <p:cNvSpPr>
            <a:spLocks noGrp="1"/>
          </p:cNvSpPr>
          <p:nvPr>
            <p:ph sz="quarter" idx="1"/>
          </p:nvPr>
        </p:nvSpPr>
        <p:spPr/>
        <p:txBody>
          <a:bodyPr/>
          <a:lstStyle/>
          <a:p>
            <a:endParaRPr lang="en-US" dirty="0"/>
          </a:p>
        </p:txBody>
      </p:sp>
      <p:sp>
        <p:nvSpPr>
          <p:cNvPr id="4" name="Rounded Rectangle 3"/>
          <p:cNvSpPr/>
          <p:nvPr/>
        </p:nvSpPr>
        <p:spPr>
          <a:xfrm>
            <a:off x="1981200" y="2514600"/>
            <a:ext cx="16002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Output layers</a:t>
            </a:r>
            <a:endParaRPr lang="en-US" dirty="0"/>
          </a:p>
        </p:txBody>
      </p:sp>
      <p:sp>
        <p:nvSpPr>
          <p:cNvPr id="5" name="Rectangle 4"/>
          <p:cNvSpPr/>
          <p:nvPr/>
        </p:nvSpPr>
        <p:spPr>
          <a:xfrm>
            <a:off x="1752600" y="3429000"/>
            <a:ext cx="20574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None or more no of hidden layers</a:t>
            </a:r>
            <a:endParaRPr lang="en-US" dirty="0"/>
          </a:p>
        </p:txBody>
      </p:sp>
      <p:sp>
        <p:nvSpPr>
          <p:cNvPr id="6" name="Rounded Rectangle 5"/>
          <p:cNvSpPr/>
          <p:nvPr/>
        </p:nvSpPr>
        <p:spPr>
          <a:xfrm>
            <a:off x="1447800" y="4572000"/>
            <a:ext cx="26670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Input layer</a:t>
            </a:r>
            <a:endParaRPr lang="en-US" dirty="0"/>
          </a:p>
        </p:txBody>
      </p:sp>
      <p:sp>
        <p:nvSpPr>
          <p:cNvPr id="7" name="Slide Number Placeholder 6"/>
          <p:cNvSpPr>
            <a:spLocks noGrp="1"/>
          </p:cNvSpPr>
          <p:nvPr>
            <p:ph type="sldNum" sz="quarter" idx="12"/>
          </p:nvPr>
        </p:nvSpPr>
        <p:spPr/>
        <p:txBody>
          <a:bodyPr>
            <a:normAutofit fontScale="85000" lnSpcReduction="20000"/>
          </a:bodyPr>
          <a:lstStyle/>
          <a:p>
            <a:fld id="{87BB9D3B-A09B-4B15-A177-E92F66B13FC4}" type="slidenum">
              <a:rPr lang="en-US" smtClean="0"/>
              <a:t>9</a:t>
            </a:fld>
            <a:endParaRPr lang="en-US"/>
          </a:p>
        </p:txBody>
      </p:sp>
    </p:spTree>
    <p:extLst>
      <p:ext uri="{BB962C8B-B14F-4D97-AF65-F5344CB8AC3E}">
        <p14:creationId xmlns:p14="http://schemas.microsoft.com/office/powerpoint/2010/main" val="135427310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6249</TotalTime>
  <Words>803</Words>
  <Application>Microsoft Office PowerPoint</Application>
  <PresentationFormat>On-screen Show (4:3)</PresentationFormat>
  <Paragraphs>159</Paragraphs>
  <Slides>32</Slides>
  <Notes>0</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Median</vt:lpstr>
      <vt:lpstr>Introduction to  Neural Network</vt:lpstr>
      <vt:lpstr>Linear and non-linear classifier</vt:lpstr>
      <vt:lpstr>Linear and non-linear classifier</vt:lpstr>
      <vt:lpstr>Neural Networks</vt:lpstr>
      <vt:lpstr>Non linear classifier</vt:lpstr>
      <vt:lpstr>Complex nonlinear decision boundary </vt:lpstr>
      <vt:lpstr>Complex nonlinear decision boundary(2) </vt:lpstr>
      <vt:lpstr>Complex nonlinear decision boundary(3) </vt:lpstr>
      <vt:lpstr>What does neural networks have?</vt:lpstr>
      <vt:lpstr>What does neural networks have?</vt:lpstr>
      <vt:lpstr>Neural Networks</vt:lpstr>
      <vt:lpstr>Biological Neuron</vt:lpstr>
      <vt:lpstr>Neural networks</vt:lpstr>
      <vt:lpstr>Neural networks</vt:lpstr>
      <vt:lpstr>Neural networks</vt:lpstr>
      <vt:lpstr>Neural networks</vt:lpstr>
      <vt:lpstr> Neuron or node in Neural Network </vt:lpstr>
      <vt:lpstr>Neural Networks</vt:lpstr>
      <vt:lpstr>Neural Networks</vt:lpstr>
      <vt:lpstr>Single layer single output - Perceptron</vt:lpstr>
      <vt:lpstr>Single layer multiple output NN</vt:lpstr>
      <vt:lpstr>Multiple layer single output NN</vt:lpstr>
      <vt:lpstr>Multiple layer multiple output NN</vt:lpstr>
      <vt:lpstr>Feed forward neural network</vt:lpstr>
      <vt:lpstr>Back propagation learning algorithm</vt:lpstr>
      <vt:lpstr>What to do?</vt:lpstr>
      <vt:lpstr>MLP output</vt:lpstr>
      <vt:lpstr>MLP Output</vt:lpstr>
      <vt:lpstr>MLP-example</vt:lpstr>
      <vt:lpstr>MNIST Dataset</vt:lpstr>
      <vt:lpstr>MNIST Dataset</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 Recognition (Lockdown Period)</dc:title>
  <dc:creator>Dr.UMARANI</dc:creator>
  <cp:lastModifiedBy>HP</cp:lastModifiedBy>
  <cp:revision>172</cp:revision>
  <dcterms:created xsi:type="dcterms:W3CDTF">2020-05-09T09:02:36Z</dcterms:created>
  <dcterms:modified xsi:type="dcterms:W3CDTF">2024-01-17T06:23:14Z</dcterms:modified>
</cp:coreProperties>
</file>